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6" r:id="rId3"/>
    <p:sldId id="277" r:id="rId4"/>
    <p:sldId id="257" r:id="rId5"/>
    <p:sldId id="258" r:id="rId6"/>
    <p:sldId id="259" r:id="rId7"/>
    <p:sldId id="260" r:id="rId8"/>
    <p:sldId id="261" r:id="rId9"/>
    <p:sldId id="262" r:id="rId10"/>
    <p:sldId id="263" r:id="rId11"/>
    <p:sldId id="269" r:id="rId12"/>
    <p:sldId id="270" r:id="rId13"/>
    <p:sldId id="274" r:id="rId14"/>
    <p:sldId id="271" r:id="rId15"/>
    <p:sldId id="275" r:id="rId16"/>
    <p:sldId id="268" r:id="rId17"/>
    <p:sldId id="264" r:id="rId18"/>
    <p:sldId id="266" r:id="rId19"/>
    <p:sldId id="267" r:id="rId20"/>
    <p:sldId id="265" r:id="rId21"/>
    <p:sldId id="272" r:id="rId22"/>
    <p:sldId id="273" r:id="rId2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r" defTabSz="914400" rtl="1"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r" defTabSz="914400" rtl="1"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r" defTabSz="914400" rtl="1"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r" defTabSz="914400" rtl="1"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BCCD"/>
    <a:srgbClr val="677297"/>
    <a:srgbClr val="FCFC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7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8E0E8D-58A9-4B82-B951-281D6150A90B}" type="doc">
      <dgm:prSet loTypeId="urn:microsoft.com/office/officeart/2005/8/layout/rings+Icon" loCatId="officeonline" qsTypeId="urn:microsoft.com/office/officeart/2005/8/quickstyle/simple1" qsCatId="simple" csTypeId="urn:microsoft.com/office/officeart/2005/8/colors/accent1_2" csCatId="accent1" phldr="1"/>
      <dgm:spPr/>
    </dgm:pt>
    <dgm:pt modelId="{BF7B3FDA-EE2F-48AA-AC24-55E10D3A3C96}">
      <dgm:prSet phldrT="[Text]"/>
      <dgm:spPr>
        <a:solidFill>
          <a:schemeClr val="accent6">
            <a:lumMod val="40000"/>
            <a:lumOff val="60000"/>
            <a:alpha val="50000"/>
          </a:schemeClr>
        </a:solidFill>
      </dgm:spPr>
      <dgm:t>
        <a:bodyPr/>
        <a:lstStyle/>
        <a:p>
          <a:r>
            <a:rPr lang="fa-IR" dirty="0">
              <a:cs typeface="B Nazanin" pitchFamily="2" charset="-78"/>
            </a:rPr>
            <a:t>فعالیت شهری</a:t>
          </a:r>
          <a:endParaRPr lang="en-US" dirty="0">
            <a:cs typeface="B Nazanin" pitchFamily="2" charset="-78"/>
          </a:endParaRPr>
        </a:p>
      </dgm:t>
    </dgm:pt>
    <dgm:pt modelId="{02AABCD6-01A7-4893-9494-9FA25D095ED4}" type="parTrans" cxnId="{1D73737D-2902-473E-B984-C474CDA9DF9D}">
      <dgm:prSet/>
      <dgm:spPr/>
      <dgm:t>
        <a:bodyPr/>
        <a:lstStyle/>
        <a:p>
          <a:endParaRPr lang="en-US"/>
        </a:p>
      </dgm:t>
    </dgm:pt>
    <dgm:pt modelId="{495223AC-E4CF-4310-9837-C94C23BA7092}" type="sibTrans" cxnId="{1D73737D-2902-473E-B984-C474CDA9DF9D}">
      <dgm:prSet/>
      <dgm:spPr/>
      <dgm:t>
        <a:bodyPr/>
        <a:lstStyle/>
        <a:p>
          <a:endParaRPr lang="en-US"/>
        </a:p>
      </dgm:t>
    </dgm:pt>
    <dgm:pt modelId="{145A89FC-A1BA-4468-AD0D-F449BB65894A}">
      <dgm:prSet phldrT="[Text]"/>
      <dgm:spPr>
        <a:solidFill>
          <a:schemeClr val="accent6">
            <a:lumMod val="40000"/>
            <a:lumOff val="60000"/>
            <a:alpha val="50000"/>
          </a:schemeClr>
        </a:solidFill>
      </dgm:spPr>
      <dgm:t>
        <a:bodyPr/>
        <a:lstStyle/>
        <a:p>
          <a:r>
            <a:rPr lang="fa-IR" dirty="0">
              <a:cs typeface="B Nazanin" pitchFamily="2" charset="-78"/>
            </a:rPr>
            <a:t>تصویر ذهنی</a:t>
          </a:r>
          <a:endParaRPr lang="en-US" dirty="0">
            <a:cs typeface="B Nazanin" pitchFamily="2" charset="-78"/>
          </a:endParaRPr>
        </a:p>
      </dgm:t>
    </dgm:pt>
    <dgm:pt modelId="{6E58F87B-2C0D-4CE5-8816-6DBE2142289C}" type="parTrans" cxnId="{6308DDAC-0F2F-4626-823C-CCB1359C569C}">
      <dgm:prSet/>
      <dgm:spPr/>
      <dgm:t>
        <a:bodyPr/>
        <a:lstStyle/>
        <a:p>
          <a:endParaRPr lang="en-US"/>
        </a:p>
      </dgm:t>
    </dgm:pt>
    <dgm:pt modelId="{5D23CA51-76B5-4EAB-A04C-DEC261992932}" type="sibTrans" cxnId="{6308DDAC-0F2F-4626-823C-CCB1359C569C}">
      <dgm:prSet/>
      <dgm:spPr/>
      <dgm:t>
        <a:bodyPr/>
        <a:lstStyle/>
        <a:p>
          <a:endParaRPr lang="en-US"/>
        </a:p>
      </dgm:t>
    </dgm:pt>
    <dgm:pt modelId="{23239EE2-54C9-40A9-B2BB-E56B768C4DA2}">
      <dgm:prSet phldrT="[Text]"/>
      <dgm:spPr>
        <a:solidFill>
          <a:schemeClr val="accent6">
            <a:lumMod val="40000"/>
            <a:lumOff val="60000"/>
            <a:alpha val="50000"/>
          </a:schemeClr>
        </a:solidFill>
      </dgm:spPr>
      <dgm:t>
        <a:bodyPr/>
        <a:lstStyle/>
        <a:p>
          <a:r>
            <a:rPr lang="fa-IR" dirty="0">
              <a:cs typeface="B Nazanin" pitchFamily="2" charset="-78"/>
            </a:rPr>
            <a:t>فرم شهری</a:t>
          </a:r>
          <a:endParaRPr lang="en-US" dirty="0">
            <a:cs typeface="B Nazanin" pitchFamily="2" charset="-78"/>
          </a:endParaRPr>
        </a:p>
      </dgm:t>
    </dgm:pt>
    <dgm:pt modelId="{CD7B85EC-51A0-4C8B-9AB0-062492FD450A}" type="parTrans" cxnId="{196B92D9-DD4B-4372-B329-8722CF0451CA}">
      <dgm:prSet/>
      <dgm:spPr/>
      <dgm:t>
        <a:bodyPr/>
        <a:lstStyle/>
        <a:p>
          <a:endParaRPr lang="en-US"/>
        </a:p>
      </dgm:t>
    </dgm:pt>
    <dgm:pt modelId="{AFFF2512-B339-4149-98C4-72BEEBFEB75C}" type="sibTrans" cxnId="{196B92D9-DD4B-4372-B329-8722CF0451CA}">
      <dgm:prSet/>
      <dgm:spPr/>
      <dgm:t>
        <a:bodyPr/>
        <a:lstStyle/>
        <a:p>
          <a:endParaRPr lang="en-US"/>
        </a:p>
      </dgm:t>
    </dgm:pt>
    <dgm:pt modelId="{D9639B94-D613-423D-B6E4-C6E1F89C4F08}" type="pres">
      <dgm:prSet presAssocID="{198E0E8D-58A9-4B82-B951-281D6150A90B}" presName="Name0" presStyleCnt="0">
        <dgm:presLayoutVars>
          <dgm:chMax val="7"/>
          <dgm:dir/>
          <dgm:resizeHandles val="exact"/>
        </dgm:presLayoutVars>
      </dgm:prSet>
      <dgm:spPr/>
    </dgm:pt>
    <dgm:pt modelId="{1E1E1C3B-BF5A-40B6-BB1E-4FB2012B5C4E}" type="pres">
      <dgm:prSet presAssocID="{198E0E8D-58A9-4B82-B951-281D6150A90B}" presName="ellipse1" presStyleLbl="vennNode1" presStyleIdx="0" presStyleCnt="3" custLinFactNeighborX="10802" custLinFactNeighborY="529">
        <dgm:presLayoutVars>
          <dgm:bulletEnabled val="1"/>
        </dgm:presLayoutVars>
      </dgm:prSet>
      <dgm:spPr/>
      <dgm:t>
        <a:bodyPr/>
        <a:lstStyle/>
        <a:p>
          <a:pPr rtl="1"/>
          <a:endParaRPr lang="fa-IR"/>
        </a:p>
      </dgm:t>
    </dgm:pt>
    <dgm:pt modelId="{11A24455-E8E7-45CD-8857-BF7D984C3D42}" type="pres">
      <dgm:prSet presAssocID="{198E0E8D-58A9-4B82-B951-281D6150A90B}" presName="ellipse2" presStyleLbl="vennNode1" presStyleIdx="1" presStyleCnt="3">
        <dgm:presLayoutVars>
          <dgm:bulletEnabled val="1"/>
        </dgm:presLayoutVars>
      </dgm:prSet>
      <dgm:spPr/>
      <dgm:t>
        <a:bodyPr/>
        <a:lstStyle/>
        <a:p>
          <a:pPr rtl="1"/>
          <a:endParaRPr lang="fa-IR"/>
        </a:p>
      </dgm:t>
    </dgm:pt>
    <dgm:pt modelId="{FD76C462-C8D1-415E-B454-2E4ED472C225}" type="pres">
      <dgm:prSet presAssocID="{198E0E8D-58A9-4B82-B951-281D6150A90B}" presName="ellipse3" presStyleLbl="vennNode1" presStyleIdx="2" presStyleCnt="3" custLinFactNeighborX="-13942" custLinFactNeighborY="529">
        <dgm:presLayoutVars>
          <dgm:bulletEnabled val="1"/>
        </dgm:presLayoutVars>
      </dgm:prSet>
      <dgm:spPr/>
      <dgm:t>
        <a:bodyPr/>
        <a:lstStyle/>
        <a:p>
          <a:pPr rtl="1"/>
          <a:endParaRPr lang="fa-IR"/>
        </a:p>
      </dgm:t>
    </dgm:pt>
  </dgm:ptLst>
  <dgm:cxnLst>
    <dgm:cxn modelId="{6C0AB73A-0A29-471C-9882-2528746E8476}" type="presOf" srcId="{BF7B3FDA-EE2F-48AA-AC24-55E10D3A3C96}" destId="{1E1E1C3B-BF5A-40B6-BB1E-4FB2012B5C4E}" srcOrd="0" destOrd="0" presId="urn:microsoft.com/office/officeart/2005/8/layout/rings+Icon"/>
    <dgm:cxn modelId="{E887ADF9-5B2F-4F2A-A165-E4B49B8A6488}" type="presOf" srcId="{145A89FC-A1BA-4468-AD0D-F449BB65894A}" destId="{11A24455-E8E7-45CD-8857-BF7D984C3D42}" srcOrd="0" destOrd="0" presId="urn:microsoft.com/office/officeart/2005/8/layout/rings+Icon"/>
    <dgm:cxn modelId="{328958C1-EA06-413C-A852-A307DB505F77}" type="presOf" srcId="{23239EE2-54C9-40A9-B2BB-E56B768C4DA2}" destId="{FD76C462-C8D1-415E-B454-2E4ED472C225}" srcOrd="0" destOrd="0" presId="urn:microsoft.com/office/officeart/2005/8/layout/rings+Icon"/>
    <dgm:cxn modelId="{6308DDAC-0F2F-4626-823C-CCB1359C569C}" srcId="{198E0E8D-58A9-4B82-B951-281D6150A90B}" destId="{145A89FC-A1BA-4468-AD0D-F449BB65894A}" srcOrd="1" destOrd="0" parTransId="{6E58F87B-2C0D-4CE5-8816-6DBE2142289C}" sibTransId="{5D23CA51-76B5-4EAB-A04C-DEC261992932}"/>
    <dgm:cxn modelId="{1D73737D-2902-473E-B984-C474CDA9DF9D}" srcId="{198E0E8D-58A9-4B82-B951-281D6150A90B}" destId="{BF7B3FDA-EE2F-48AA-AC24-55E10D3A3C96}" srcOrd="0" destOrd="0" parTransId="{02AABCD6-01A7-4893-9494-9FA25D095ED4}" sibTransId="{495223AC-E4CF-4310-9837-C94C23BA7092}"/>
    <dgm:cxn modelId="{196B92D9-DD4B-4372-B329-8722CF0451CA}" srcId="{198E0E8D-58A9-4B82-B951-281D6150A90B}" destId="{23239EE2-54C9-40A9-B2BB-E56B768C4DA2}" srcOrd="2" destOrd="0" parTransId="{CD7B85EC-51A0-4C8B-9AB0-062492FD450A}" sibTransId="{AFFF2512-B339-4149-98C4-72BEEBFEB75C}"/>
    <dgm:cxn modelId="{991474AE-3C4F-482E-BE0F-EADCF264F6F8}" type="presOf" srcId="{198E0E8D-58A9-4B82-B951-281D6150A90B}" destId="{D9639B94-D613-423D-B6E4-C6E1F89C4F08}" srcOrd="0" destOrd="0" presId="urn:microsoft.com/office/officeart/2005/8/layout/rings+Icon"/>
    <dgm:cxn modelId="{1ACDF2F7-BF41-4B24-871B-0A777CB4BD1C}" type="presParOf" srcId="{D9639B94-D613-423D-B6E4-C6E1F89C4F08}" destId="{1E1E1C3B-BF5A-40B6-BB1E-4FB2012B5C4E}" srcOrd="0" destOrd="0" presId="urn:microsoft.com/office/officeart/2005/8/layout/rings+Icon"/>
    <dgm:cxn modelId="{35D3220B-07A1-477F-A182-D5EE0BE59807}" type="presParOf" srcId="{D9639B94-D613-423D-B6E4-C6E1F89C4F08}" destId="{11A24455-E8E7-45CD-8857-BF7D984C3D42}" srcOrd="1" destOrd="0" presId="urn:microsoft.com/office/officeart/2005/8/layout/rings+Icon"/>
    <dgm:cxn modelId="{1AF451D6-6233-4572-9E0F-034A4373F8AD}" type="presParOf" srcId="{D9639B94-D613-423D-B6E4-C6E1F89C4F08}" destId="{FD76C462-C8D1-415E-B454-2E4ED472C225}" srcOrd="2" destOrd="0" presId="urn:microsoft.com/office/officeart/2005/8/layout/rings+Icon"/>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1E1C3B-BF5A-40B6-BB1E-4FB2012B5C4E}">
      <dsp:nvSpPr>
        <dsp:cNvPr id="0" name=""/>
        <dsp:cNvSpPr/>
      </dsp:nvSpPr>
      <dsp:spPr>
        <a:xfrm>
          <a:off x="902244" y="6286"/>
          <a:ext cx="1188391" cy="1188374"/>
        </a:xfrm>
        <a:prstGeom prst="ellipse">
          <a:avLst/>
        </a:prstGeom>
        <a:solidFill>
          <a:schemeClr val="accent6">
            <a:lumMod val="40000"/>
            <a:lumOff val="60000"/>
            <a:alpha val="5000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a:cs typeface="B Nazanin" pitchFamily="2" charset="-78"/>
            </a:rPr>
            <a:t>فعالیت شهری</a:t>
          </a:r>
          <a:endParaRPr lang="en-US" sz="2000" kern="1200" dirty="0">
            <a:cs typeface="B Nazanin" pitchFamily="2" charset="-78"/>
          </a:endParaRPr>
        </a:p>
      </dsp:txBody>
      <dsp:txXfrm>
        <a:off x="1076280" y="180319"/>
        <a:ext cx="840319" cy="840308"/>
      </dsp:txXfrm>
    </dsp:sp>
    <dsp:sp modelId="{11A24455-E8E7-45CD-8857-BF7D984C3D42}">
      <dsp:nvSpPr>
        <dsp:cNvPr id="0" name=""/>
        <dsp:cNvSpPr/>
      </dsp:nvSpPr>
      <dsp:spPr>
        <a:xfrm>
          <a:off x="1385550" y="792580"/>
          <a:ext cx="1188391" cy="1188374"/>
        </a:xfrm>
        <a:prstGeom prst="ellipse">
          <a:avLst/>
        </a:prstGeom>
        <a:solidFill>
          <a:schemeClr val="accent6">
            <a:lumMod val="40000"/>
            <a:lumOff val="60000"/>
            <a:alpha val="5000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a:cs typeface="B Nazanin" pitchFamily="2" charset="-78"/>
            </a:rPr>
            <a:t>تصویر ذهنی</a:t>
          </a:r>
          <a:endParaRPr lang="en-US" sz="2000" kern="1200" dirty="0">
            <a:cs typeface="B Nazanin" pitchFamily="2" charset="-78"/>
          </a:endParaRPr>
        </a:p>
      </dsp:txBody>
      <dsp:txXfrm>
        <a:off x="1559586" y="966613"/>
        <a:ext cx="840319" cy="840308"/>
      </dsp:txXfrm>
    </dsp:sp>
    <dsp:sp modelId="{FD76C462-C8D1-415E-B454-2E4ED472C225}">
      <dsp:nvSpPr>
        <dsp:cNvPr id="0" name=""/>
        <dsp:cNvSpPr/>
      </dsp:nvSpPr>
      <dsp:spPr>
        <a:xfrm>
          <a:off x="1830817" y="6286"/>
          <a:ext cx="1188391" cy="1188374"/>
        </a:xfrm>
        <a:prstGeom prst="ellipse">
          <a:avLst/>
        </a:prstGeom>
        <a:solidFill>
          <a:schemeClr val="accent6">
            <a:lumMod val="40000"/>
            <a:lumOff val="60000"/>
            <a:alpha val="5000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a:cs typeface="B Nazanin" pitchFamily="2" charset="-78"/>
            </a:rPr>
            <a:t>فرم شهری</a:t>
          </a:r>
          <a:endParaRPr lang="en-US" sz="2000" kern="1200" dirty="0">
            <a:cs typeface="B Nazanin" pitchFamily="2" charset="-78"/>
          </a:endParaRPr>
        </a:p>
      </dsp:txBody>
      <dsp:txXfrm>
        <a:off x="2004853" y="180319"/>
        <a:ext cx="840319" cy="840308"/>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9_02.jpg"/>
          <p:cNvPicPr preferRelativeResize="0">
            <a:picLocks/>
          </p:cNvPicPr>
          <p:nvPr/>
        </p:nvPicPr>
        <p:blipFill>
          <a:blip r:embed="rId2">
            <a:duotone>
              <a:schemeClr val="accent1">
                <a:shade val="45000"/>
                <a:satMod val="135000"/>
              </a:schemeClr>
              <a:prstClr val="white"/>
            </a:duotone>
          </a:blip>
          <a:stretch>
            <a:fillRect/>
          </a:stretch>
        </p:blipFill>
        <p:spPr>
          <a:xfrm>
            <a:off x="7754112" y="0"/>
            <a:ext cx="73152" cy="6858000"/>
          </a:xfrm>
          <a:prstGeom prst="rect">
            <a:avLst/>
          </a:prstGeom>
        </p:spPr>
      </p:pic>
      <p:pic>
        <p:nvPicPr>
          <p:cNvPr id="5" name="Picture 8" descr="1_0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10500" y="0"/>
            <a:ext cx="133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7"/>
          <p:cNvGrpSpPr>
            <a:grpSpLocks/>
          </p:cNvGrpSpPr>
          <p:nvPr/>
        </p:nvGrpSpPr>
        <p:grpSpPr bwMode="auto">
          <a:xfrm>
            <a:off x="0" y="6630988"/>
            <a:ext cx="9144000" cy="228600"/>
            <a:chOff x="0" y="6582727"/>
            <a:chExt cx="9144000" cy="228600"/>
          </a:xfrm>
        </p:grpSpPr>
        <p:sp>
          <p:nvSpPr>
            <p:cNvPr id="7" name="Rectangle 6"/>
            <p:cNvSpPr/>
            <p:nvPr/>
          </p:nvSpPr>
          <p:spPr>
            <a:xfrm>
              <a:off x="7813675" y="6582727"/>
              <a:ext cx="1330325" cy="2286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p:cNvSpPr/>
            <p:nvPr/>
          </p:nvSpPr>
          <p:spPr>
            <a:xfrm>
              <a:off x="6134100" y="6582727"/>
              <a:ext cx="1609725"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0" y="6582727"/>
              <a:ext cx="6096000" cy="2286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ctrTitle"/>
          </p:nvPr>
        </p:nvSpPr>
        <p:spPr>
          <a:xfrm>
            <a:off x="457200" y="1371600"/>
            <a:ext cx="6781800" cy="1069975"/>
          </a:xfrm>
        </p:spPr>
        <p:txBody>
          <a:bodyPr bIns="0" anchor="b">
            <a:noAutofit/>
          </a:bodyPr>
          <a:lstStyle>
            <a:lvl1pPr>
              <a:defRPr sz="4200" baseline="0"/>
            </a:lvl1pPr>
          </a:lstStyle>
          <a:p>
            <a:r>
              <a:rPr lang="en-US"/>
              <a:t>Click to edit Master title style</a:t>
            </a:r>
            <a:endParaRPr lang="en-US" dirty="0"/>
          </a:p>
        </p:txBody>
      </p:sp>
      <p:sp>
        <p:nvSpPr>
          <p:cNvPr id="3" name="Subtitle 2"/>
          <p:cNvSpPr>
            <a:spLocks noGrp="1"/>
          </p:cNvSpPr>
          <p:nvPr>
            <p:ph type="subTitle" idx="1"/>
          </p:nvPr>
        </p:nvSpPr>
        <p:spPr>
          <a:xfrm>
            <a:off x="457200" y="2438400"/>
            <a:ext cx="6781800" cy="762000"/>
          </a:xfrm>
        </p:spPr>
        <p:txBody>
          <a:bodyPr tIns="0">
            <a:normAutofit/>
          </a:bodyPr>
          <a:lstStyle>
            <a:lvl1pPr marL="0" indent="0" algn="l">
              <a:buNone/>
              <a:defRPr sz="24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18"/>
          <p:cNvSpPr>
            <a:spLocks noGrp="1"/>
          </p:cNvSpPr>
          <p:nvPr>
            <p:ph type="dt" sz="half" idx="10"/>
          </p:nvPr>
        </p:nvSpPr>
        <p:spPr>
          <a:xfrm>
            <a:off x="6210300" y="6610350"/>
            <a:ext cx="1524000" cy="228600"/>
          </a:xfrm>
        </p:spPr>
        <p:txBody>
          <a:bodyPr/>
          <a:lstStyle>
            <a:lvl1pPr>
              <a:defRPr/>
            </a:lvl1pPr>
          </a:lstStyle>
          <a:p>
            <a:pPr>
              <a:defRPr/>
            </a:pPr>
            <a:fld id="{34674BC7-CA6D-4849-BA16-6F502908EFAE}" type="datetimeFigureOut">
              <a:rPr lang="en-US"/>
              <a:pPr>
                <a:defRPr/>
              </a:pPr>
              <a:t>12/3/2020</a:t>
            </a:fld>
            <a:endParaRPr lang="en-US"/>
          </a:p>
        </p:txBody>
      </p:sp>
      <p:sp>
        <p:nvSpPr>
          <p:cNvPr id="11" name="Slide Number Placeholder 19"/>
          <p:cNvSpPr>
            <a:spLocks noGrp="1"/>
          </p:cNvSpPr>
          <p:nvPr>
            <p:ph type="sldNum" sz="quarter" idx="11"/>
          </p:nvPr>
        </p:nvSpPr>
        <p:spPr>
          <a:xfrm>
            <a:off x="7924800" y="6610350"/>
            <a:ext cx="1198563" cy="228600"/>
          </a:xfrm>
        </p:spPr>
        <p:txBody>
          <a:bodyPr/>
          <a:lstStyle>
            <a:lvl1pPr>
              <a:defRPr/>
            </a:lvl1pPr>
          </a:lstStyle>
          <a:p>
            <a:fld id="{BFC80C91-A9D3-466A-8B8E-125DB36E0351}" type="slidenum">
              <a:rPr lang="en-US" altLang="fa-IR"/>
              <a:pPr/>
              <a:t>‹#›</a:t>
            </a:fld>
            <a:endParaRPr lang="en-US" altLang="fa-IR"/>
          </a:p>
        </p:txBody>
      </p:sp>
      <p:sp>
        <p:nvSpPr>
          <p:cNvPr id="12" name="Footer Placeholder 20"/>
          <p:cNvSpPr>
            <a:spLocks noGrp="1"/>
          </p:cNvSpPr>
          <p:nvPr>
            <p:ph type="ftr" sz="quarter" idx="12"/>
          </p:nvPr>
        </p:nvSpPr>
        <p:spPr>
          <a:xfrm>
            <a:off x="457200" y="6610350"/>
            <a:ext cx="5600700" cy="228600"/>
          </a:xfrm>
        </p:spPr>
        <p:txBody>
          <a:bodyPr/>
          <a:lstStyle>
            <a:lvl1pPr>
              <a:defRPr/>
            </a:lvl1pPr>
          </a:lstStyle>
          <a:p>
            <a:pPr>
              <a:defRPr/>
            </a:pPr>
            <a:endParaRPr lang="en-US"/>
          </a:p>
        </p:txBody>
      </p:sp>
    </p:spTree>
    <p:extLst>
      <p:ext uri="{BB962C8B-B14F-4D97-AF65-F5344CB8AC3E}">
        <p14:creationId xmlns:p14="http://schemas.microsoft.com/office/powerpoint/2010/main" val="2315879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10"/>
          <p:cNvGrpSpPr>
            <a:grpSpLocks/>
          </p:cNvGrpSpPr>
          <p:nvPr/>
        </p:nvGrpSpPr>
        <p:grpSpPr bwMode="auto">
          <a:xfrm>
            <a:off x="0" y="6630988"/>
            <a:ext cx="9144000" cy="228600"/>
            <a:chOff x="0" y="6583680"/>
            <a:chExt cx="9144000" cy="228600"/>
          </a:xfrm>
        </p:grpSpPr>
        <p:sp>
          <p:nvSpPr>
            <p:cNvPr id="5" name="Rectangle 4"/>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8" name="Picture 7"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9" name="Picture 12" descr="2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21"/>
          <p:cNvSpPr>
            <a:spLocks noGrp="1"/>
          </p:cNvSpPr>
          <p:nvPr>
            <p:ph type="dt" sz="half" idx="10"/>
          </p:nvPr>
        </p:nvSpPr>
        <p:spPr/>
        <p:txBody>
          <a:bodyPr/>
          <a:lstStyle>
            <a:lvl1pPr>
              <a:defRPr/>
            </a:lvl1pPr>
          </a:lstStyle>
          <a:p>
            <a:pPr>
              <a:defRPr/>
            </a:pPr>
            <a:fld id="{0A0CEDC6-14AF-41A6-8CE7-B767FFEF1F2F}" type="datetimeFigureOut">
              <a:rPr lang="en-US"/>
              <a:pPr>
                <a:defRPr/>
              </a:pPr>
              <a:t>12/3/2020</a:t>
            </a:fld>
            <a:endParaRPr lang="en-US"/>
          </a:p>
        </p:txBody>
      </p:sp>
      <p:sp>
        <p:nvSpPr>
          <p:cNvPr id="11" name="Slide Number Placeholder 22"/>
          <p:cNvSpPr>
            <a:spLocks noGrp="1"/>
          </p:cNvSpPr>
          <p:nvPr>
            <p:ph type="sldNum" sz="quarter" idx="11"/>
          </p:nvPr>
        </p:nvSpPr>
        <p:spPr/>
        <p:txBody>
          <a:bodyPr/>
          <a:lstStyle>
            <a:lvl1pPr>
              <a:defRPr/>
            </a:lvl1pPr>
          </a:lstStyle>
          <a:p>
            <a:fld id="{72C5EE98-C712-44CD-A8FA-F3FAF81E4E05}" type="slidenum">
              <a:rPr lang="en-US" altLang="fa-IR"/>
              <a:pPr/>
              <a:t>‹#›</a:t>
            </a:fld>
            <a:endParaRPr lang="en-US" altLang="fa-IR"/>
          </a:p>
        </p:txBody>
      </p:sp>
      <p:sp>
        <p:nvSpPr>
          <p:cNvPr id="12" name="Footer Placeholder 2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255554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10"/>
          <p:cNvGrpSpPr>
            <a:grpSpLocks/>
          </p:cNvGrpSpPr>
          <p:nvPr/>
        </p:nvGrpSpPr>
        <p:grpSpPr bwMode="auto">
          <a:xfrm>
            <a:off x="0" y="6630988"/>
            <a:ext cx="9144000" cy="228600"/>
            <a:chOff x="0" y="6583680"/>
            <a:chExt cx="9144000" cy="228600"/>
          </a:xfrm>
        </p:grpSpPr>
        <p:sp>
          <p:nvSpPr>
            <p:cNvPr id="5" name="Rectangle 4"/>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8" name="Picture 7"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9" name="Picture 12" descr="2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629400" y="589085"/>
            <a:ext cx="2057400" cy="55370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585216"/>
            <a:ext cx="6019800" cy="55412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21"/>
          <p:cNvSpPr>
            <a:spLocks noGrp="1"/>
          </p:cNvSpPr>
          <p:nvPr>
            <p:ph type="dt" sz="half" idx="10"/>
          </p:nvPr>
        </p:nvSpPr>
        <p:spPr/>
        <p:txBody>
          <a:bodyPr/>
          <a:lstStyle>
            <a:lvl1pPr>
              <a:defRPr/>
            </a:lvl1pPr>
          </a:lstStyle>
          <a:p>
            <a:pPr>
              <a:defRPr/>
            </a:pPr>
            <a:fld id="{AFB4DBF7-72A1-4B69-AAAF-006252DC048B}" type="datetimeFigureOut">
              <a:rPr lang="en-US"/>
              <a:pPr>
                <a:defRPr/>
              </a:pPr>
              <a:t>12/3/2020</a:t>
            </a:fld>
            <a:endParaRPr lang="en-US"/>
          </a:p>
        </p:txBody>
      </p:sp>
      <p:sp>
        <p:nvSpPr>
          <p:cNvPr id="11" name="Slide Number Placeholder 22"/>
          <p:cNvSpPr>
            <a:spLocks noGrp="1"/>
          </p:cNvSpPr>
          <p:nvPr>
            <p:ph type="sldNum" sz="quarter" idx="11"/>
          </p:nvPr>
        </p:nvSpPr>
        <p:spPr/>
        <p:txBody>
          <a:bodyPr/>
          <a:lstStyle>
            <a:lvl1pPr>
              <a:defRPr/>
            </a:lvl1pPr>
          </a:lstStyle>
          <a:p>
            <a:fld id="{B2A85891-2E35-48F1-88E1-88709BB21BA1}" type="slidenum">
              <a:rPr lang="en-US" altLang="fa-IR"/>
              <a:pPr/>
              <a:t>‹#›</a:t>
            </a:fld>
            <a:endParaRPr lang="en-US" altLang="fa-IR"/>
          </a:p>
        </p:txBody>
      </p:sp>
      <p:sp>
        <p:nvSpPr>
          <p:cNvPr id="12" name="Footer Placeholder 2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107427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20"/>
          <p:cNvGrpSpPr>
            <a:grpSpLocks/>
          </p:cNvGrpSpPr>
          <p:nvPr/>
        </p:nvGrpSpPr>
        <p:grpSpPr bwMode="auto">
          <a:xfrm>
            <a:off x="0" y="6630988"/>
            <a:ext cx="9144000" cy="228600"/>
            <a:chOff x="0" y="6583680"/>
            <a:chExt cx="9144000" cy="228600"/>
          </a:xfrm>
        </p:grpSpPr>
        <p:sp>
          <p:nvSpPr>
            <p:cNvPr id="5" name="Rectangle 4"/>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8" name="Picture 7" descr="bar_06.png"/>
          <p:cNvPicPr>
            <a:picLocks noChangeAspect="1"/>
          </p:cNvPicPr>
          <p:nvPr/>
        </p:nvPicPr>
        <p:blipFill>
          <a:blip r:embed="rId2">
            <a:duotone>
              <a:schemeClr val="accent2">
                <a:shade val="45000"/>
                <a:satMod val="135000"/>
              </a:schemeClr>
              <a:prstClr val="white"/>
            </a:duotone>
          </a:blip>
          <a:stretch>
            <a:fillRect/>
          </a:stretch>
        </p:blipFill>
        <p:spPr>
          <a:xfrm>
            <a:off x="0" y="403860"/>
            <a:ext cx="9144000" cy="53340"/>
          </a:xfrm>
          <a:prstGeom prst="rect">
            <a:avLst/>
          </a:prstGeom>
        </p:spPr>
      </p:pic>
      <p:pic>
        <p:nvPicPr>
          <p:cNvPr id="9" name="Picture 12" descr="2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16"/>
          <p:cNvSpPr>
            <a:spLocks noGrp="1"/>
          </p:cNvSpPr>
          <p:nvPr>
            <p:ph type="dt" sz="half" idx="10"/>
          </p:nvPr>
        </p:nvSpPr>
        <p:spPr/>
        <p:txBody>
          <a:bodyPr/>
          <a:lstStyle>
            <a:lvl1pPr>
              <a:defRPr/>
            </a:lvl1pPr>
          </a:lstStyle>
          <a:p>
            <a:pPr>
              <a:defRPr/>
            </a:pPr>
            <a:fld id="{5B7DD96A-13D1-413A-BB34-54EF8EA538C0}" type="datetimeFigureOut">
              <a:rPr lang="en-US"/>
              <a:pPr>
                <a:defRPr/>
              </a:pPr>
              <a:t>12/3/2020</a:t>
            </a:fld>
            <a:endParaRPr lang="en-US"/>
          </a:p>
        </p:txBody>
      </p:sp>
      <p:sp>
        <p:nvSpPr>
          <p:cNvPr id="11" name="Slide Number Placeholder 17"/>
          <p:cNvSpPr>
            <a:spLocks noGrp="1"/>
          </p:cNvSpPr>
          <p:nvPr>
            <p:ph type="sldNum" sz="quarter" idx="11"/>
          </p:nvPr>
        </p:nvSpPr>
        <p:spPr/>
        <p:txBody>
          <a:bodyPr/>
          <a:lstStyle>
            <a:lvl1pPr>
              <a:defRPr/>
            </a:lvl1pPr>
          </a:lstStyle>
          <a:p>
            <a:fld id="{118EE797-E0E2-443E-BE38-71AF0FA0E139}" type="slidenum">
              <a:rPr lang="en-US" altLang="fa-IR"/>
              <a:pPr/>
              <a:t>‹#›</a:t>
            </a:fld>
            <a:endParaRPr lang="en-US" altLang="fa-IR"/>
          </a:p>
        </p:txBody>
      </p:sp>
      <p:sp>
        <p:nvSpPr>
          <p:cNvPr id="12" name="Footer Placeholder 19"/>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360475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 name="Group 22"/>
          <p:cNvGrpSpPr>
            <a:grpSpLocks/>
          </p:cNvGrpSpPr>
          <p:nvPr/>
        </p:nvGrpSpPr>
        <p:grpSpPr bwMode="auto">
          <a:xfrm>
            <a:off x="1438275" y="6629400"/>
            <a:ext cx="7705725" cy="228600"/>
            <a:chOff x="1438274" y="6629400"/>
            <a:chExt cx="7705726" cy="228600"/>
          </a:xfrm>
        </p:grpSpPr>
        <p:sp>
          <p:nvSpPr>
            <p:cNvPr id="5" name="Rectangle 4"/>
            <p:cNvSpPr/>
            <p:nvPr/>
          </p:nvSpPr>
          <p:spPr>
            <a:xfrm>
              <a:off x="8763000" y="662940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7142163" y="662940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1438274" y="6629400"/>
              <a:ext cx="5664201"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8" name="Picture 11" descr="9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63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vert_bar_02.png"/>
          <p:cNvPicPr preferRelativeResize="0">
            <a:picLocks/>
          </p:cNvPicPr>
          <p:nvPr/>
        </p:nvPicPr>
        <p:blipFill>
          <a:blip r:embed="rId3">
            <a:duotone>
              <a:schemeClr val="accent3">
                <a:shade val="45000"/>
                <a:satMod val="135000"/>
              </a:schemeClr>
              <a:prstClr val="white"/>
            </a:duotone>
          </a:blip>
          <a:stretch>
            <a:fillRect/>
          </a:stretch>
        </p:blipFill>
        <p:spPr>
          <a:xfrm>
            <a:off x="1362456" y="0"/>
            <a:ext cx="73152" cy="6858000"/>
          </a:xfrm>
          <a:prstGeom prst="rect">
            <a:avLst/>
          </a:prstGeom>
        </p:spPr>
      </p:pic>
      <p:sp>
        <p:nvSpPr>
          <p:cNvPr id="2" name="Title 1"/>
          <p:cNvSpPr>
            <a:spLocks noGrp="1"/>
          </p:cNvSpPr>
          <p:nvPr>
            <p:ph type="title"/>
          </p:nvPr>
        </p:nvSpPr>
        <p:spPr>
          <a:xfrm>
            <a:off x="1752600" y="5245101"/>
            <a:ext cx="6934199" cy="1155700"/>
          </a:xfrm>
        </p:spPr>
        <p:txBody>
          <a:bodyPr anchor="t">
            <a:normAutofit/>
          </a:bodyPr>
          <a:lstStyle>
            <a:lvl1pPr algn="r">
              <a:defRPr sz="4200" b="0" i="0" cap="none" baseline="0"/>
            </a:lvl1pPr>
          </a:lstStyle>
          <a:p>
            <a:r>
              <a:rPr lang="en-US"/>
              <a:t>Click to edit Master title style</a:t>
            </a:r>
            <a:endParaRPr lang="en-US" dirty="0"/>
          </a:p>
        </p:txBody>
      </p:sp>
      <p:sp>
        <p:nvSpPr>
          <p:cNvPr id="3" name="Text Placeholder 2"/>
          <p:cNvSpPr>
            <a:spLocks noGrp="1"/>
          </p:cNvSpPr>
          <p:nvPr>
            <p:ph type="body" idx="1"/>
          </p:nvPr>
        </p:nvSpPr>
        <p:spPr>
          <a:xfrm>
            <a:off x="1752600" y="4114800"/>
            <a:ext cx="6934199" cy="1130300"/>
          </a:xfrm>
        </p:spPr>
        <p:txBody>
          <a:bodyPr anchor="b">
            <a:normAutofit/>
          </a:bodyPr>
          <a:lstStyle>
            <a:lvl1pPr marL="0" indent="0" algn="r">
              <a:buNone/>
              <a:defRPr sz="2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0" name="Date Placeholder 23"/>
          <p:cNvSpPr>
            <a:spLocks noGrp="1"/>
          </p:cNvSpPr>
          <p:nvPr>
            <p:ph type="dt" sz="half" idx="10"/>
          </p:nvPr>
        </p:nvSpPr>
        <p:spPr>
          <a:xfrm>
            <a:off x="7162800" y="6610350"/>
            <a:ext cx="1524000" cy="247650"/>
          </a:xfrm>
        </p:spPr>
        <p:txBody>
          <a:bodyPr/>
          <a:lstStyle>
            <a:lvl1pPr>
              <a:defRPr/>
            </a:lvl1pPr>
          </a:lstStyle>
          <a:p>
            <a:pPr>
              <a:defRPr/>
            </a:pPr>
            <a:fld id="{11C4EB0E-FF6E-4169-ADA8-3AC3869B6336}" type="datetimeFigureOut">
              <a:rPr lang="en-US"/>
              <a:pPr>
                <a:defRPr/>
              </a:pPr>
              <a:t>12/3/2020</a:t>
            </a:fld>
            <a:endParaRPr lang="en-US"/>
          </a:p>
        </p:txBody>
      </p:sp>
      <p:sp>
        <p:nvSpPr>
          <p:cNvPr id="11" name="Slide Number Placeholder 24"/>
          <p:cNvSpPr>
            <a:spLocks noGrp="1"/>
          </p:cNvSpPr>
          <p:nvPr>
            <p:ph type="sldNum" sz="quarter" idx="11"/>
          </p:nvPr>
        </p:nvSpPr>
        <p:spPr>
          <a:xfrm>
            <a:off x="8742363" y="6610350"/>
            <a:ext cx="381000" cy="247650"/>
          </a:xfrm>
        </p:spPr>
        <p:txBody>
          <a:bodyPr/>
          <a:lstStyle>
            <a:lvl1pPr>
              <a:defRPr/>
            </a:lvl1pPr>
          </a:lstStyle>
          <a:p>
            <a:fld id="{9F0C619A-DD40-4A5C-B33D-6018F785F70B}" type="slidenum">
              <a:rPr lang="en-US" altLang="fa-IR"/>
              <a:pPr/>
              <a:t>‹#›</a:t>
            </a:fld>
            <a:endParaRPr lang="en-US" altLang="fa-IR"/>
          </a:p>
        </p:txBody>
      </p:sp>
      <p:sp>
        <p:nvSpPr>
          <p:cNvPr id="12" name="Footer Placeholder 25"/>
          <p:cNvSpPr>
            <a:spLocks noGrp="1"/>
          </p:cNvSpPr>
          <p:nvPr>
            <p:ph type="ftr" sz="quarter" idx="12"/>
          </p:nvPr>
        </p:nvSpPr>
        <p:spPr>
          <a:xfrm>
            <a:off x="1524000" y="6610350"/>
            <a:ext cx="5562600" cy="247650"/>
          </a:xfrm>
        </p:spPr>
        <p:txBody>
          <a:bodyPr/>
          <a:lstStyle>
            <a:lvl1pPr>
              <a:defRPr/>
            </a:lvl1pPr>
          </a:lstStyle>
          <a:p>
            <a:pPr>
              <a:defRPr/>
            </a:pPr>
            <a:endParaRPr lang="en-US"/>
          </a:p>
        </p:txBody>
      </p:sp>
    </p:spTree>
    <p:extLst>
      <p:ext uri="{BB962C8B-B14F-4D97-AF65-F5344CB8AC3E}">
        <p14:creationId xmlns:p14="http://schemas.microsoft.com/office/powerpoint/2010/main" val="1769226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bar_06.png"/>
          <p:cNvPicPr>
            <a:picLocks noChangeAspect="1"/>
          </p:cNvPicPr>
          <p:nvPr/>
        </p:nvPicPr>
        <p:blipFill>
          <a:blip r:embed="rId2">
            <a:duotone>
              <a:schemeClr val="accent4">
                <a:shade val="45000"/>
                <a:satMod val="135000"/>
              </a:schemeClr>
              <a:prstClr val="white"/>
            </a:duotone>
          </a:blip>
          <a:stretch>
            <a:fillRect/>
          </a:stretch>
        </p:blipFill>
        <p:spPr>
          <a:xfrm>
            <a:off x="0" y="403860"/>
            <a:ext cx="9144000" cy="53340"/>
          </a:xfrm>
          <a:prstGeom prst="rect">
            <a:avLst/>
          </a:prstGeom>
        </p:spPr>
      </p:pic>
      <p:pic>
        <p:nvPicPr>
          <p:cNvPr id="6" name="Picture 8" descr="3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4"/>
          <p:cNvGrpSpPr>
            <a:grpSpLocks/>
          </p:cNvGrpSpPr>
          <p:nvPr/>
        </p:nvGrpSpPr>
        <p:grpSpPr bwMode="auto">
          <a:xfrm>
            <a:off x="0" y="6630988"/>
            <a:ext cx="9144000" cy="228600"/>
            <a:chOff x="0" y="6583680"/>
            <a:chExt cx="9144000" cy="228600"/>
          </a:xfrm>
        </p:grpSpPr>
        <p:sp>
          <p:nvSpPr>
            <p:cNvPr id="8" name="Rectangle 7"/>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Rectangle 9"/>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title"/>
          </p:nvPr>
        </p:nvSpPr>
        <p:spPr/>
        <p:txBody>
          <a:bodyPr/>
          <a:lstStyle/>
          <a:p>
            <a:r>
              <a:rPr lang="en-US"/>
              <a:t>Click to edit Master title style</a:t>
            </a:r>
          </a:p>
        </p:txBody>
      </p:sp>
      <p:sp>
        <p:nvSpPr>
          <p:cNvPr id="14" name="Content Placeholder 13"/>
          <p:cNvSpPr>
            <a:spLocks noGrp="1"/>
          </p:cNvSpPr>
          <p:nvPr>
            <p:ph sz="quarter" idx="13"/>
          </p:nvPr>
        </p:nvSpPr>
        <p:spPr>
          <a:xfrm>
            <a:off x="457200" y="19812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5"/>
          <p:cNvSpPr>
            <a:spLocks noGrp="1"/>
          </p:cNvSpPr>
          <p:nvPr>
            <p:ph sz="quarter" idx="14"/>
          </p:nvPr>
        </p:nvSpPr>
        <p:spPr>
          <a:xfrm>
            <a:off x="4648200" y="1981200"/>
            <a:ext cx="40386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19"/>
          <p:cNvSpPr>
            <a:spLocks noGrp="1"/>
          </p:cNvSpPr>
          <p:nvPr>
            <p:ph type="dt" sz="half" idx="15"/>
          </p:nvPr>
        </p:nvSpPr>
        <p:spPr/>
        <p:txBody>
          <a:bodyPr/>
          <a:lstStyle>
            <a:lvl1pPr>
              <a:defRPr/>
            </a:lvl1pPr>
          </a:lstStyle>
          <a:p>
            <a:pPr>
              <a:defRPr/>
            </a:pPr>
            <a:fld id="{ADD87C07-F9D7-4078-B113-24D79AB4F4FB}" type="datetimeFigureOut">
              <a:rPr lang="en-US"/>
              <a:pPr>
                <a:defRPr/>
              </a:pPr>
              <a:t>12/3/2020</a:t>
            </a:fld>
            <a:endParaRPr lang="en-US"/>
          </a:p>
        </p:txBody>
      </p:sp>
      <p:sp>
        <p:nvSpPr>
          <p:cNvPr id="12" name="Slide Number Placeholder 20"/>
          <p:cNvSpPr>
            <a:spLocks noGrp="1"/>
          </p:cNvSpPr>
          <p:nvPr>
            <p:ph type="sldNum" sz="quarter" idx="16"/>
          </p:nvPr>
        </p:nvSpPr>
        <p:spPr/>
        <p:txBody>
          <a:bodyPr/>
          <a:lstStyle>
            <a:lvl1pPr>
              <a:defRPr/>
            </a:lvl1pPr>
          </a:lstStyle>
          <a:p>
            <a:fld id="{8B264C6B-42EF-4E2E-9753-5DFE48260CDC}" type="slidenum">
              <a:rPr lang="en-US" altLang="fa-IR"/>
              <a:pPr/>
              <a:t>‹#›</a:t>
            </a:fld>
            <a:endParaRPr lang="en-US" altLang="fa-IR"/>
          </a:p>
        </p:txBody>
      </p:sp>
      <p:sp>
        <p:nvSpPr>
          <p:cNvPr id="13" name="Footer Placeholder 21"/>
          <p:cNvSpPr>
            <a:spLocks noGrp="1"/>
          </p:cNvSpPr>
          <p:nvPr>
            <p:ph type="ftr" sz="quarter" idx="17"/>
          </p:nvPr>
        </p:nvSpPr>
        <p:spPr/>
        <p:txBody>
          <a:bodyPr/>
          <a:lstStyle>
            <a:lvl1pPr>
              <a:defRPr/>
            </a:lvl1pPr>
          </a:lstStyle>
          <a:p>
            <a:pPr>
              <a:defRPr/>
            </a:pPr>
            <a:endParaRPr lang="en-US"/>
          </a:p>
        </p:txBody>
      </p:sp>
    </p:spTree>
    <p:extLst>
      <p:ext uri="{BB962C8B-B14F-4D97-AF65-F5344CB8AC3E}">
        <p14:creationId xmlns:p14="http://schemas.microsoft.com/office/powerpoint/2010/main" val="1701054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7" descr="4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bar_06.png"/>
          <p:cNvPicPr>
            <a:picLocks noChangeAspect="1"/>
          </p:cNvPicPr>
          <p:nvPr/>
        </p:nvPicPr>
        <p:blipFill>
          <a:blip r:embed="rId3">
            <a:duotone>
              <a:schemeClr val="accent5">
                <a:shade val="45000"/>
                <a:satMod val="135000"/>
              </a:schemeClr>
              <a:prstClr val="white"/>
            </a:duotone>
          </a:blip>
          <a:stretch>
            <a:fillRect/>
          </a:stretch>
        </p:blipFill>
        <p:spPr>
          <a:xfrm>
            <a:off x="0" y="403860"/>
            <a:ext cx="9144000" cy="53340"/>
          </a:xfrm>
          <a:prstGeom prst="rect">
            <a:avLst/>
          </a:prstGeom>
        </p:spPr>
      </p:pic>
      <p:grpSp>
        <p:nvGrpSpPr>
          <p:cNvPr id="9" name="Group 17"/>
          <p:cNvGrpSpPr>
            <a:grpSpLocks/>
          </p:cNvGrpSpPr>
          <p:nvPr/>
        </p:nvGrpSpPr>
        <p:grpSpPr bwMode="auto">
          <a:xfrm>
            <a:off x="0" y="6630988"/>
            <a:ext cx="9144000" cy="228600"/>
            <a:chOff x="0" y="6583680"/>
            <a:chExt cx="9144000" cy="228600"/>
          </a:xfrm>
        </p:grpSpPr>
        <p:sp>
          <p:nvSpPr>
            <p:cNvPr id="10" name="Rectangle 9"/>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11"/>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981200"/>
            <a:ext cx="4040188" cy="411162"/>
          </a:xfrm>
        </p:spPr>
        <p:txBody>
          <a:bodyPr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5" name="Text Placeholder 2"/>
          <p:cNvSpPr>
            <a:spLocks noGrp="1"/>
          </p:cNvSpPr>
          <p:nvPr>
            <p:ph type="body" idx="13"/>
          </p:nvPr>
        </p:nvSpPr>
        <p:spPr>
          <a:xfrm>
            <a:off x="4648200" y="1981200"/>
            <a:ext cx="4040188" cy="411162"/>
          </a:xfrm>
        </p:spPr>
        <p:txBody>
          <a:bodyPr anchor="b">
            <a:noAutofit/>
          </a:bodyPr>
          <a:lstStyle>
            <a:lvl1pPr marL="0" indent="0">
              <a:lnSpc>
                <a:spcPct val="100000"/>
              </a:lnSpc>
              <a:buNone/>
              <a:defRPr sz="16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7" name="Content Placeholder 16"/>
          <p:cNvSpPr>
            <a:spLocks noGrp="1"/>
          </p:cNvSpPr>
          <p:nvPr>
            <p:ph sz="quarter" idx="14"/>
          </p:nvPr>
        </p:nvSpPr>
        <p:spPr>
          <a:xfrm>
            <a:off x="457200" y="2438400"/>
            <a:ext cx="4038600" cy="365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p:cNvSpPr>
            <a:spLocks noGrp="1"/>
          </p:cNvSpPr>
          <p:nvPr>
            <p:ph sz="quarter" idx="15"/>
          </p:nvPr>
        </p:nvSpPr>
        <p:spPr>
          <a:xfrm>
            <a:off x="4648200" y="2438400"/>
            <a:ext cx="4038600" cy="365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22"/>
          <p:cNvSpPr>
            <a:spLocks noGrp="1"/>
          </p:cNvSpPr>
          <p:nvPr>
            <p:ph type="dt" sz="half" idx="16"/>
          </p:nvPr>
        </p:nvSpPr>
        <p:spPr/>
        <p:txBody>
          <a:bodyPr/>
          <a:lstStyle>
            <a:lvl1pPr>
              <a:defRPr/>
            </a:lvl1pPr>
          </a:lstStyle>
          <a:p>
            <a:pPr>
              <a:defRPr/>
            </a:pPr>
            <a:fld id="{E7567320-8375-4CBD-AC3F-A34AF03B553A}" type="datetimeFigureOut">
              <a:rPr lang="en-US"/>
              <a:pPr>
                <a:defRPr/>
              </a:pPr>
              <a:t>12/3/2020</a:t>
            </a:fld>
            <a:endParaRPr lang="en-US"/>
          </a:p>
        </p:txBody>
      </p:sp>
      <p:sp>
        <p:nvSpPr>
          <p:cNvPr id="14" name="Slide Number Placeholder 23"/>
          <p:cNvSpPr>
            <a:spLocks noGrp="1"/>
          </p:cNvSpPr>
          <p:nvPr>
            <p:ph type="sldNum" sz="quarter" idx="17"/>
          </p:nvPr>
        </p:nvSpPr>
        <p:spPr/>
        <p:txBody>
          <a:bodyPr/>
          <a:lstStyle>
            <a:lvl1pPr>
              <a:defRPr/>
            </a:lvl1pPr>
          </a:lstStyle>
          <a:p>
            <a:fld id="{82AAB1AF-AECA-461F-BB24-34FCCDF64364}" type="slidenum">
              <a:rPr lang="en-US" altLang="fa-IR"/>
              <a:pPr/>
              <a:t>‹#›</a:t>
            </a:fld>
            <a:endParaRPr lang="en-US" altLang="fa-IR"/>
          </a:p>
        </p:txBody>
      </p:sp>
      <p:sp>
        <p:nvSpPr>
          <p:cNvPr id="16" name="Footer Placeholder 24"/>
          <p:cNvSpPr>
            <a:spLocks noGrp="1"/>
          </p:cNvSpPr>
          <p:nvPr>
            <p:ph type="ftr" sz="quarter" idx="18"/>
          </p:nvPr>
        </p:nvSpPr>
        <p:spPr/>
        <p:txBody>
          <a:bodyPr/>
          <a:lstStyle>
            <a:lvl1pPr>
              <a:defRPr/>
            </a:lvl1pPr>
          </a:lstStyle>
          <a:p>
            <a:pPr>
              <a:defRPr/>
            </a:pPr>
            <a:endParaRPr lang="en-US"/>
          </a:p>
        </p:txBody>
      </p:sp>
    </p:spTree>
    <p:extLst>
      <p:ext uri="{BB962C8B-B14F-4D97-AF65-F5344CB8AC3E}">
        <p14:creationId xmlns:p14="http://schemas.microsoft.com/office/powerpoint/2010/main" val="929745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7" descr="2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bar_06.png"/>
          <p:cNvPicPr>
            <a:picLocks noChangeAspect="1"/>
          </p:cNvPicPr>
          <p:nvPr/>
        </p:nvPicPr>
        <p:blipFill>
          <a:blip r:embed="rId3">
            <a:duotone>
              <a:schemeClr val="accent6">
                <a:shade val="45000"/>
                <a:satMod val="135000"/>
              </a:schemeClr>
              <a:prstClr val="white"/>
            </a:duotone>
          </a:blip>
          <a:stretch>
            <a:fillRect/>
          </a:stretch>
        </p:blipFill>
        <p:spPr>
          <a:xfrm>
            <a:off x="0" y="403860"/>
            <a:ext cx="9144000" cy="53340"/>
          </a:xfrm>
          <a:prstGeom prst="rect">
            <a:avLst/>
          </a:prstGeom>
        </p:spPr>
      </p:pic>
      <p:grpSp>
        <p:nvGrpSpPr>
          <p:cNvPr id="5" name="Group 11"/>
          <p:cNvGrpSpPr>
            <a:grpSpLocks/>
          </p:cNvGrpSpPr>
          <p:nvPr/>
        </p:nvGrpSpPr>
        <p:grpSpPr bwMode="auto">
          <a:xfrm>
            <a:off x="0" y="6630988"/>
            <a:ext cx="9144000" cy="228600"/>
            <a:chOff x="0" y="6583680"/>
            <a:chExt cx="9144000" cy="228600"/>
          </a:xfrm>
        </p:grpSpPr>
        <p:sp>
          <p:nvSpPr>
            <p:cNvPr id="6" name="Rectangle 5"/>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title"/>
          </p:nvPr>
        </p:nvSpPr>
        <p:spPr/>
        <p:txBody>
          <a:bodyPr/>
          <a:lstStyle/>
          <a:p>
            <a:r>
              <a:rPr lang="en-US"/>
              <a:t>Click to edit Master title style</a:t>
            </a:r>
          </a:p>
        </p:txBody>
      </p:sp>
      <p:sp>
        <p:nvSpPr>
          <p:cNvPr id="9" name="Date Placeholder 15"/>
          <p:cNvSpPr>
            <a:spLocks noGrp="1"/>
          </p:cNvSpPr>
          <p:nvPr>
            <p:ph type="dt" sz="half" idx="10"/>
          </p:nvPr>
        </p:nvSpPr>
        <p:spPr/>
        <p:txBody>
          <a:bodyPr/>
          <a:lstStyle>
            <a:lvl1pPr>
              <a:defRPr/>
            </a:lvl1pPr>
          </a:lstStyle>
          <a:p>
            <a:pPr>
              <a:defRPr/>
            </a:pPr>
            <a:fld id="{9C778DC1-4382-4EA4-8984-0906A7C39EEB}" type="datetimeFigureOut">
              <a:rPr lang="en-US"/>
              <a:pPr>
                <a:defRPr/>
              </a:pPr>
              <a:t>12/3/2020</a:t>
            </a:fld>
            <a:endParaRPr lang="en-US"/>
          </a:p>
        </p:txBody>
      </p:sp>
      <p:sp>
        <p:nvSpPr>
          <p:cNvPr id="10" name="Slide Number Placeholder 16"/>
          <p:cNvSpPr>
            <a:spLocks noGrp="1"/>
          </p:cNvSpPr>
          <p:nvPr>
            <p:ph type="sldNum" sz="quarter" idx="11"/>
          </p:nvPr>
        </p:nvSpPr>
        <p:spPr/>
        <p:txBody>
          <a:bodyPr/>
          <a:lstStyle>
            <a:lvl1pPr>
              <a:defRPr/>
            </a:lvl1pPr>
          </a:lstStyle>
          <a:p>
            <a:fld id="{A4E586D9-316C-4777-A037-A537857BA90D}" type="slidenum">
              <a:rPr lang="en-US" altLang="fa-IR"/>
              <a:pPr/>
              <a:t>‹#›</a:t>
            </a:fld>
            <a:endParaRPr lang="en-US" altLang="fa-IR"/>
          </a:p>
        </p:txBody>
      </p:sp>
      <p:sp>
        <p:nvSpPr>
          <p:cNvPr id="11" name="Footer Placeholder 17"/>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985588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8"/>
          <p:cNvGrpSpPr>
            <a:grpSpLocks/>
          </p:cNvGrpSpPr>
          <p:nvPr/>
        </p:nvGrpSpPr>
        <p:grpSpPr bwMode="auto">
          <a:xfrm>
            <a:off x="0" y="6630988"/>
            <a:ext cx="9144000" cy="228600"/>
            <a:chOff x="0" y="6583680"/>
            <a:chExt cx="9144000" cy="228600"/>
          </a:xfrm>
        </p:grpSpPr>
        <p:sp>
          <p:nvSpPr>
            <p:cNvPr id="3" name="Rectangle 2"/>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6" name="Date Placeholder 12"/>
          <p:cNvSpPr>
            <a:spLocks noGrp="1"/>
          </p:cNvSpPr>
          <p:nvPr>
            <p:ph type="dt" sz="half" idx="10"/>
          </p:nvPr>
        </p:nvSpPr>
        <p:spPr/>
        <p:txBody>
          <a:bodyPr/>
          <a:lstStyle>
            <a:lvl1pPr>
              <a:defRPr/>
            </a:lvl1pPr>
          </a:lstStyle>
          <a:p>
            <a:pPr>
              <a:defRPr/>
            </a:pPr>
            <a:fld id="{70B40F78-D33D-40B6-9D87-EE3BFA12359C}" type="datetimeFigureOut">
              <a:rPr lang="en-US"/>
              <a:pPr>
                <a:defRPr/>
              </a:pPr>
              <a:t>12/3/2020</a:t>
            </a:fld>
            <a:endParaRPr lang="en-US"/>
          </a:p>
        </p:txBody>
      </p:sp>
      <p:sp>
        <p:nvSpPr>
          <p:cNvPr id="7" name="Slide Number Placeholder 13"/>
          <p:cNvSpPr>
            <a:spLocks noGrp="1"/>
          </p:cNvSpPr>
          <p:nvPr>
            <p:ph type="sldNum" sz="quarter" idx="11"/>
          </p:nvPr>
        </p:nvSpPr>
        <p:spPr/>
        <p:txBody>
          <a:bodyPr/>
          <a:lstStyle>
            <a:lvl1pPr>
              <a:defRPr/>
            </a:lvl1pPr>
          </a:lstStyle>
          <a:p>
            <a:fld id="{6540FCD7-2760-49B6-ABC8-777FD29F02CC}" type="slidenum">
              <a:rPr lang="en-US" altLang="fa-IR"/>
              <a:pPr/>
              <a:t>‹#›</a:t>
            </a:fld>
            <a:endParaRPr lang="en-US" altLang="fa-IR"/>
          </a:p>
        </p:txBody>
      </p:sp>
      <p:sp>
        <p:nvSpPr>
          <p:cNvPr id="8" name="Footer Placeholder 21"/>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167432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7" descr="3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bar_06.png"/>
          <p:cNvPicPr>
            <a:picLocks noChangeAspect="1"/>
          </p:cNvPicPr>
          <p:nvPr/>
        </p:nvPicPr>
        <p:blipFill>
          <a:blip r:embed="rId3">
            <a:duotone>
              <a:schemeClr val="accent1">
                <a:shade val="45000"/>
                <a:satMod val="135000"/>
              </a:schemeClr>
              <a:prstClr val="white"/>
            </a:duotone>
          </a:blip>
          <a:stretch>
            <a:fillRect/>
          </a:stretch>
        </p:blipFill>
        <p:spPr>
          <a:xfrm>
            <a:off x="0" y="403860"/>
            <a:ext cx="9144000" cy="53340"/>
          </a:xfrm>
          <a:prstGeom prst="rect">
            <a:avLst/>
          </a:prstGeom>
        </p:spPr>
      </p:pic>
      <p:grpSp>
        <p:nvGrpSpPr>
          <p:cNvPr id="7" name="Group 15"/>
          <p:cNvGrpSpPr>
            <a:grpSpLocks/>
          </p:cNvGrpSpPr>
          <p:nvPr/>
        </p:nvGrpSpPr>
        <p:grpSpPr bwMode="auto">
          <a:xfrm>
            <a:off x="0" y="6630988"/>
            <a:ext cx="9144000" cy="228600"/>
            <a:chOff x="0" y="6583680"/>
            <a:chExt cx="9144000" cy="228600"/>
          </a:xfrm>
        </p:grpSpPr>
        <p:sp>
          <p:nvSpPr>
            <p:cNvPr id="8" name="Rectangle 7"/>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Rectangle 9"/>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13" name="Text Placeholder 2"/>
          <p:cNvSpPr>
            <a:spLocks noGrp="1"/>
          </p:cNvSpPr>
          <p:nvPr>
            <p:ph type="title"/>
          </p:nvPr>
        </p:nvSpPr>
        <p:spPr>
          <a:xfrm>
            <a:off x="457200" y="1524000"/>
            <a:ext cx="3352800" cy="914400"/>
          </a:xfrm>
        </p:spPr>
        <p:txBody>
          <a:bodyPr anchor="b">
            <a:noAutofit/>
          </a:bodyPr>
          <a:lstStyle>
            <a:lvl1pPr marL="0" indent="0">
              <a:lnSpc>
                <a:spcPct val="100000"/>
              </a:lnSpc>
              <a:buNone/>
              <a:defRPr sz="1800" b="1" i="0" cap="all" spc="1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title style</a:t>
            </a:r>
          </a:p>
        </p:txBody>
      </p:sp>
      <p:sp>
        <p:nvSpPr>
          <p:cNvPr id="15" name="Content Placeholder 14"/>
          <p:cNvSpPr>
            <a:spLocks noGrp="1"/>
          </p:cNvSpPr>
          <p:nvPr>
            <p:ph sz="quarter" idx="14"/>
          </p:nvPr>
        </p:nvSpPr>
        <p:spPr>
          <a:xfrm>
            <a:off x="4419600" y="1524000"/>
            <a:ext cx="42672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idx="2"/>
          </p:nvPr>
        </p:nvSpPr>
        <p:spPr>
          <a:xfrm>
            <a:off x="457201" y="2514599"/>
            <a:ext cx="3352800" cy="3127248"/>
          </a:xfrm>
        </p:spPr>
        <p:txBody>
          <a:bodyPr/>
          <a:lstStyle>
            <a:lvl1pPr marL="0" indent="0">
              <a:lnSpc>
                <a:spcPct val="150000"/>
              </a:lnSpc>
              <a:spcBef>
                <a:spcPts val="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Date Placeholder 19"/>
          <p:cNvSpPr>
            <a:spLocks noGrp="1"/>
          </p:cNvSpPr>
          <p:nvPr>
            <p:ph type="dt" sz="half" idx="15"/>
          </p:nvPr>
        </p:nvSpPr>
        <p:spPr/>
        <p:txBody>
          <a:bodyPr/>
          <a:lstStyle>
            <a:lvl1pPr>
              <a:defRPr/>
            </a:lvl1pPr>
          </a:lstStyle>
          <a:p>
            <a:pPr>
              <a:defRPr/>
            </a:pPr>
            <a:fld id="{2454DC9B-3967-473D-8F9E-806C77383141}" type="datetimeFigureOut">
              <a:rPr lang="en-US"/>
              <a:pPr>
                <a:defRPr/>
              </a:pPr>
              <a:t>12/3/2020</a:t>
            </a:fld>
            <a:endParaRPr lang="en-US"/>
          </a:p>
        </p:txBody>
      </p:sp>
      <p:sp>
        <p:nvSpPr>
          <p:cNvPr id="12" name="Slide Number Placeholder 20"/>
          <p:cNvSpPr>
            <a:spLocks noGrp="1"/>
          </p:cNvSpPr>
          <p:nvPr>
            <p:ph type="sldNum" sz="quarter" idx="16"/>
          </p:nvPr>
        </p:nvSpPr>
        <p:spPr/>
        <p:txBody>
          <a:bodyPr/>
          <a:lstStyle>
            <a:lvl1pPr>
              <a:defRPr/>
            </a:lvl1pPr>
          </a:lstStyle>
          <a:p>
            <a:fld id="{FC557C03-5038-43CE-963D-919CC4DFF747}" type="slidenum">
              <a:rPr lang="en-US" altLang="fa-IR"/>
              <a:pPr/>
              <a:t>‹#›</a:t>
            </a:fld>
            <a:endParaRPr lang="en-US" altLang="fa-IR"/>
          </a:p>
        </p:txBody>
      </p:sp>
      <p:sp>
        <p:nvSpPr>
          <p:cNvPr id="14" name="Footer Placeholder 21"/>
          <p:cNvSpPr>
            <a:spLocks noGrp="1"/>
          </p:cNvSpPr>
          <p:nvPr>
            <p:ph type="ftr" sz="quarter" idx="17"/>
          </p:nvPr>
        </p:nvSpPr>
        <p:spPr/>
        <p:txBody>
          <a:bodyPr/>
          <a:lstStyle>
            <a:lvl1pPr>
              <a:defRPr/>
            </a:lvl1pPr>
          </a:lstStyle>
          <a:p>
            <a:pPr>
              <a:defRPr/>
            </a:pPr>
            <a:endParaRPr lang="en-US"/>
          </a:p>
        </p:txBody>
      </p:sp>
    </p:spTree>
    <p:extLst>
      <p:ext uri="{BB962C8B-B14F-4D97-AF65-F5344CB8AC3E}">
        <p14:creationId xmlns:p14="http://schemas.microsoft.com/office/powerpoint/2010/main" val="1008314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15"/>
          <p:cNvGrpSpPr>
            <a:grpSpLocks/>
          </p:cNvGrpSpPr>
          <p:nvPr/>
        </p:nvGrpSpPr>
        <p:grpSpPr bwMode="auto">
          <a:xfrm>
            <a:off x="0" y="6630988"/>
            <a:ext cx="9144000" cy="228600"/>
            <a:chOff x="0" y="6583680"/>
            <a:chExt cx="9144000" cy="228600"/>
          </a:xfrm>
        </p:grpSpPr>
        <p:sp>
          <p:nvSpPr>
            <p:cNvPr id="6" name="Rectangle 5"/>
            <p:cNvSpPr/>
            <p:nvPr/>
          </p:nvSpPr>
          <p:spPr>
            <a:xfrm>
              <a:off x="8763000" y="6583680"/>
              <a:ext cx="381000"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Rectangle 6"/>
            <p:cNvSpPr/>
            <p:nvPr/>
          </p:nvSpPr>
          <p:spPr>
            <a:xfrm>
              <a:off x="7142163" y="6583680"/>
              <a:ext cx="1582737" cy="22860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Rectangle 7"/>
            <p:cNvSpPr/>
            <p:nvPr/>
          </p:nvSpPr>
          <p:spPr>
            <a:xfrm>
              <a:off x="0" y="6583680"/>
              <a:ext cx="7102475" cy="228600"/>
            </a:xfrm>
            <a:prstGeom prst="rect">
              <a:avLst/>
            </a:prstGeom>
            <a:solidFill>
              <a:schemeClr val="bg1">
                <a:alpha val="2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9" name="Picture 11" descr="4_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bar_06.png"/>
          <p:cNvPicPr>
            <a:picLocks noChangeAspect="1"/>
          </p:cNvPicPr>
          <p:nvPr/>
        </p:nvPicPr>
        <p:blipFill>
          <a:blip r:embed="rId3">
            <a:duotone>
              <a:schemeClr val="accent2">
                <a:shade val="45000"/>
                <a:satMod val="135000"/>
              </a:schemeClr>
              <a:prstClr val="white"/>
            </a:duotone>
          </a:blip>
          <a:stretch>
            <a:fillRect/>
          </a:stretch>
        </p:blipFill>
        <p:spPr>
          <a:xfrm>
            <a:off x="0" y="403860"/>
            <a:ext cx="9144000" cy="53340"/>
          </a:xfrm>
          <a:prstGeom prst="rect">
            <a:avLst/>
          </a:prstGeom>
        </p:spPr>
      </p:pic>
      <p:cxnSp>
        <p:nvCxnSpPr>
          <p:cNvPr id="11" name="Straight Connector 10"/>
          <p:cNvCxnSpPr/>
          <p:nvPr/>
        </p:nvCxnSpPr>
        <p:spPr>
          <a:xfrm>
            <a:off x="4419600" y="1524000"/>
            <a:ext cx="42672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419600" y="5637213"/>
            <a:ext cx="4267200" cy="158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1527048"/>
            <a:ext cx="3355848" cy="914400"/>
          </a:xfrm>
        </p:spPr>
        <p:txBody>
          <a:bodyPr anchor="b">
            <a:normAutofit/>
          </a:bodyPr>
          <a:lstStyle>
            <a:lvl1pPr algn="l">
              <a:defRPr lang="en-US" sz="1800" b="1" i="0" kern="1200" cap="all" spc="100" baseline="0" dirty="0" smtClean="0">
                <a:solidFill>
                  <a:schemeClr val="tx2"/>
                </a:solidFill>
                <a:latin typeface="+mn-lt"/>
                <a:ea typeface="+mn-ea"/>
                <a:cs typeface="+mn-cs"/>
              </a:defRPr>
            </a:lvl1pPr>
          </a:lstStyle>
          <a:p>
            <a:pPr lvl="0"/>
            <a:r>
              <a:rPr lang="en-US"/>
              <a:t>Click to edit Master title style</a:t>
            </a:r>
            <a:endParaRPr lang="en-US" dirty="0"/>
          </a:p>
        </p:txBody>
      </p:sp>
      <p:sp>
        <p:nvSpPr>
          <p:cNvPr id="3" name="Picture Placeholder 2"/>
          <p:cNvSpPr>
            <a:spLocks noGrp="1"/>
          </p:cNvSpPr>
          <p:nvPr>
            <p:ph type="pic" idx="1"/>
          </p:nvPr>
        </p:nvSpPr>
        <p:spPr>
          <a:xfrm>
            <a:off x="4425696" y="1554480"/>
            <a:ext cx="4270248" cy="4059936"/>
          </a:xfrm>
          <a:solidFill>
            <a:schemeClr val="bg1"/>
          </a:solidFill>
        </p:spPr>
        <p:txBody>
          <a:bodyPr rtlCol="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457200" y="2514600"/>
            <a:ext cx="3355848" cy="3127248"/>
          </a:xfrm>
        </p:spPr>
        <p:txBody>
          <a:bodyPr/>
          <a:lstStyle>
            <a:lvl1pPr marL="0" indent="0">
              <a:lnSpc>
                <a:spcPct val="150000"/>
              </a:lnSpc>
              <a:spcBef>
                <a:spcPts val="0"/>
              </a:spcBef>
              <a:buNone/>
              <a:defRPr lang="en-US" sz="1400" kern="1200" baseline="0" dirty="0" smtClean="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Date Placeholder 4"/>
          <p:cNvSpPr>
            <a:spLocks noGrp="1"/>
          </p:cNvSpPr>
          <p:nvPr>
            <p:ph type="dt" sz="half" idx="10"/>
          </p:nvPr>
        </p:nvSpPr>
        <p:spPr/>
        <p:txBody>
          <a:bodyPr/>
          <a:lstStyle>
            <a:lvl1pPr>
              <a:defRPr/>
            </a:lvl1pPr>
          </a:lstStyle>
          <a:p>
            <a:pPr>
              <a:defRPr/>
            </a:pPr>
            <a:fld id="{EC7AC165-8EA1-4605-A10B-5659E68B8D2C}" type="datetimeFigureOut">
              <a:rPr lang="en-US"/>
              <a:pPr>
                <a:defRPr/>
              </a:pPr>
              <a:t>12/3/2020</a:t>
            </a:fld>
            <a:endParaRPr lang="en-US"/>
          </a:p>
        </p:txBody>
      </p:sp>
      <p:sp>
        <p:nvSpPr>
          <p:cNvPr id="14" name="Footer Placeholder 5"/>
          <p:cNvSpPr>
            <a:spLocks noGrp="1"/>
          </p:cNvSpPr>
          <p:nvPr>
            <p:ph type="ftr" sz="quarter" idx="11"/>
          </p:nvPr>
        </p:nvSpPr>
        <p:spPr/>
        <p:txBody>
          <a:bodyPr/>
          <a:lstStyle>
            <a:lvl1pPr>
              <a:defRPr/>
            </a:lvl1pPr>
          </a:lstStyle>
          <a:p>
            <a:pPr>
              <a:defRPr/>
            </a:pPr>
            <a:endParaRPr lang="en-US"/>
          </a:p>
        </p:txBody>
      </p:sp>
      <p:sp>
        <p:nvSpPr>
          <p:cNvPr id="15" name="Slide Number Placeholder 6"/>
          <p:cNvSpPr>
            <a:spLocks noGrp="1"/>
          </p:cNvSpPr>
          <p:nvPr>
            <p:ph type="sldNum" sz="quarter" idx="12"/>
          </p:nvPr>
        </p:nvSpPr>
        <p:spPr/>
        <p:txBody>
          <a:bodyPr/>
          <a:lstStyle>
            <a:lvl1pPr>
              <a:defRPr/>
            </a:lvl1pPr>
          </a:lstStyle>
          <a:p>
            <a:fld id="{F84D62F3-8C2E-4BBE-A5CB-CC7F7B434C55}" type="slidenum">
              <a:rPr lang="en-US" altLang="fa-IR"/>
              <a:pPr/>
              <a:t>‹#›</a:t>
            </a:fld>
            <a:endParaRPr lang="en-US" altLang="fa-IR"/>
          </a:p>
        </p:txBody>
      </p:sp>
    </p:spTree>
    <p:extLst>
      <p:ext uri="{BB962C8B-B14F-4D97-AF65-F5344CB8AC3E}">
        <p14:creationId xmlns:p14="http://schemas.microsoft.com/office/powerpoint/2010/main" val="1815883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5C5C5"/>
            </a:gs>
            <a:gs pos="75999">
              <a:srgbClr val="BFBFBF"/>
            </a:gs>
            <a:gs pos="100000">
              <a:srgbClr val="9F9F9F"/>
            </a:gs>
          </a:gsLst>
          <a:lin ang="5400000"/>
        </a:gra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bg1">
                  <a:alpha val="0"/>
                </a:schemeClr>
              </a:gs>
              <a:gs pos="34000">
                <a:schemeClr val="bg1">
                  <a:lumMod val="75000"/>
                  <a:alpha val="61000"/>
                </a:schemeClr>
              </a:gs>
              <a:gs pos="38000">
                <a:schemeClr val="bg1">
                  <a:lumMod val="75000"/>
                  <a:alpha val="76000"/>
                </a:schemeClr>
              </a:gs>
              <a:gs pos="100000">
                <a:schemeClr val="bg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27" name="Title Placeholder 1"/>
          <p:cNvSpPr>
            <a:spLocks noGrp="1"/>
          </p:cNvSpPr>
          <p:nvPr>
            <p:ph type="title"/>
          </p:nvPr>
        </p:nvSpPr>
        <p:spPr bwMode="auto">
          <a:xfrm>
            <a:off x="457200" y="9906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en-US" altLang="fa-IR" smtClean="0"/>
              <a:t>Click to edit Master title style</a:t>
            </a:r>
          </a:p>
        </p:txBody>
      </p:sp>
      <p:sp>
        <p:nvSpPr>
          <p:cNvPr id="1028" name="Text Placeholder 2"/>
          <p:cNvSpPr>
            <a:spLocks noGrp="1"/>
          </p:cNvSpPr>
          <p:nvPr>
            <p:ph type="body" idx="1"/>
          </p:nvPr>
        </p:nvSpPr>
        <p:spPr bwMode="auto">
          <a:xfrm>
            <a:off x="457200" y="1981200"/>
            <a:ext cx="8229600"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7162800" y="6610350"/>
            <a:ext cx="1524000" cy="228600"/>
          </a:xfrm>
          <a:prstGeom prst="rect">
            <a:avLst/>
          </a:prstGeom>
        </p:spPr>
        <p:txBody>
          <a:bodyPr vert="horz" lIns="91440" tIns="45720" rIns="91440" bIns="45720" rtlCol="0" anchor="ctr"/>
          <a:lstStyle>
            <a:lvl1pPr algn="r" eaLnBrk="1" fontAlgn="auto" hangingPunct="1">
              <a:spcBef>
                <a:spcPts val="0"/>
              </a:spcBef>
              <a:spcAft>
                <a:spcPts val="0"/>
              </a:spcAft>
              <a:defRPr sz="900" baseline="0">
                <a:solidFill>
                  <a:schemeClr val="tx1"/>
                </a:solidFill>
                <a:latin typeface="+mn-lt"/>
                <a:cs typeface="+mn-cs"/>
              </a:defRPr>
            </a:lvl1pPr>
          </a:lstStyle>
          <a:p>
            <a:pPr>
              <a:defRPr/>
            </a:pPr>
            <a:fld id="{46BE10E4-E425-44E2-8F30-116211B1E89D}" type="datetimeFigureOut">
              <a:rPr lang="en-US"/>
              <a:pPr>
                <a:defRPr/>
              </a:pPr>
              <a:t>12/3/2020</a:t>
            </a:fld>
            <a:endParaRPr lang="en-US"/>
          </a:p>
        </p:txBody>
      </p:sp>
      <p:sp>
        <p:nvSpPr>
          <p:cNvPr id="5" name="Footer Placeholder 4"/>
          <p:cNvSpPr>
            <a:spLocks noGrp="1"/>
          </p:cNvSpPr>
          <p:nvPr>
            <p:ph type="ftr" sz="quarter" idx="3"/>
          </p:nvPr>
        </p:nvSpPr>
        <p:spPr>
          <a:xfrm>
            <a:off x="457200" y="6610350"/>
            <a:ext cx="6629400" cy="228600"/>
          </a:xfrm>
          <a:prstGeom prst="rect">
            <a:avLst/>
          </a:prstGeom>
        </p:spPr>
        <p:txBody>
          <a:bodyPr vert="horz" lIns="91440" tIns="45720" rIns="91440" bIns="45720" rtlCol="0" anchor="ctr"/>
          <a:lstStyle>
            <a:lvl1pPr algn="r" eaLnBrk="1" fontAlgn="auto" hangingPunct="1">
              <a:spcBef>
                <a:spcPts val="0"/>
              </a:spcBef>
              <a:spcAft>
                <a:spcPts val="0"/>
              </a:spcAft>
              <a:defRPr sz="900" baseline="0">
                <a:solidFill>
                  <a:schemeClr val="tx1"/>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42363" y="6610350"/>
            <a:ext cx="381000" cy="22860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lvl1pPr>
          </a:lstStyle>
          <a:p>
            <a:fld id="{FDF6BC87-803C-4564-82A9-598934A4D0A5}" type="slidenum">
              <a:rPr lang="en-US" altLang="fa-IR"/>
              <a:pPr/>
              <a:t>‹#›</a:t>
            </a:fld>
            <a:endParaRPr lang="en-US" altLang="fa-I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rtl="0" fontAlgn="base">
        <a:spcBef>
          <a:spcPct val="0"/>
        </a:spcBef>
        <a:spcAft>
          <a:spcPct val="0"/>
        </a:spcAft>
        <a:defRPr sz="3600" kern="1200">
          <a:solidFill>
            <a:schemeClr val="tx2"/>
          </a:solidFill>
          <a:latin typeface="+mj-lt"/>
          <a:ea typeface="+mj-ea"/>
          <a:cs typeface="+mj-cs"/>
        </a:defRPr>
      </a:lvl1pPr>
      <a:lvl2pPr algn="l" rtl="0" fontAlgn="base">
        <a:spcBef>
          <a:spcPct val="0"/>
        </a:spcBef>
        <a:spcAft>
          <a:spcPct val="0"/>
        </a:spcAft>
        <a:defRPr sz="3600">
          <a:solidFill>
            <a:schemeClr val="tx2"/>
          </a:solidFill>
          <a:latin typeface="Calibri" pitchFamily="34" charset="0"/>
        </a:defRPr>
      </a:lvl2pPr>
      <a:lvl3pPr algn="l" rtl="0" fontAlgn="base">
        <a:spcBef>
          <a:spcPct val="0"/>
        </a:spcBef>
        <a:spcAft>
          <a:spcPct val="0"/>
        </a:spcAft>
        <a:defRPr sz="3600">
          <a:solidFill>
            <a:schemeClr val="tx2"/>
          </a:solidFill>
          <a:latin typeface="Calibri" pitchFamily="34" charset="0"/>
        </a:defRPr>
      </a:lvl3pPr>
      <a:lvl4pPr algn="l" rtl="0" fontAlgn="base">
        <a:spcBef>
          <a:spcPct val="0"/>
        </a:spcBef>
        <a:spcAft>
          <a:spcPct val="0"/>
        </a:spcAft>
        <a:defRPr sz="3600">
          <a:solidFill>
            <a:schemeClr val="tx2"/>
          </a:solidFill>
          <a:latin typeface="Calibri" pitchFamily="34" charset="0"/>
        </a:defRPr>
      </a:lvl4pPr>
      <a:lvl5pPr algn="l" rtl="0" fontAlgn="base">
        <a:spcBef>
          <a:spcPct val="0"/>
        </a:spcBef>
        <a:spcAft>
          <a:spcPct val="0"/>
        </a:spcAft>
        <a:defRPr sz="3600">
          <a:solidFill>
            <a:schemeClr val="tx2"/>
          </a:solidFill>
          <a:latin typeface="Calibri"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rtl="0" fontAlgn="base">
        <a:spcBef>
          <a:spcPct val="20000"/>
        </a:spcBef>
        <a:spcAft>
          <a:spcPts val="600"/>
        </a:spcAft>
        <a:buFont typeface="Wingdings" panose="05000000000000000000" pitchFamily="2" charset="2"/>
        <a:buChar char="§"/>
        <a:defRPr sz="2000" kern="1200">
          <a:solidFill>
            <a:schemeClr val="tx2"/>
          </a:solidFill>
          <a:latin typeface="+mn-lt"/>
          <a:ea typeface="+mn-ea"/>
          <a:cs typeface="+mn-cs"/>
        </a:defRPr>
      </a:lvl1pPr>
      <a:lvl2pPr marL="742950" indent="-285750" algn="l" rtl="0" fontAlgn="base">
        <a:spcBef>
          <a:spcPct val="20000"/>
        </a:spcBef>
        <a:spcAft>
          <a:spcPts val="600"/>
        </a:spcAft>
        <a:buClr>
          <a:srgbClr val="7F7F7F"/>
        </a:buClr>
        <a:buFont typeface="Wingdings" panose="05000000000000000000" pitchFamily="2" charset="2"/>
        <a:buChar char="§"/>
        <a:defRPr sz="1600" kern="1200">
          <a:solidFill>
            <a:schemeClr val="tx2"/>
          </a:solidFill>
          <a:latin typeface="+mn-lt"/>
          <a:ea typeface="+mn-ea"/>
          <a:cs typeface="+mn-cs"/>
        </a:defRPr>
      </a:lvl2pPr>
      <a:lvl3pPr marL="1143000" indent="-228600" algn="l" rtl="0" fontAlgn="base">
        <a:spcBef>
          <a:spcPct val="20000"/>
        </a:spcBef>
        <a:spcAft>
          <a:spcPts val="600"/>
        </a:spcAft>
        <a:buFont typeface="Wingdings" panose="05000000000000000000" pitchFamily="2" charset="2"/>
        <a:defRPr sz="1400" kern="1200">
          <a:solidFill>
            <a:schemeClr val="tx2"/>
          </a:solidFill>
          <a:latin typeface="+mn-lt"/>
          <a:ea typeface="+mn-ea"/>
          <a:cs typeface="+mn-cs"/>
        </a:defRPr>
      </a:lvl3pPr>
      <a:lvl4pPr marL="1600200" indent="-228600" algn="l" rtl="0" fontAlgn="base">
        <a:spcBef>
          <a:spcPct val="20000"/>
        </a:spcBef>
        <a:spcAft>
          <a:spcPts val="600"/>
        </a:spcAft>
        <a:buClr>
          <a:srgbClr val="7F7F7F"/>
        </a:buClr>
        <a:buFont typeface="Wingdings" panose="05000000000000000000" pitchFamily="2" charset="2"/>
        <a:defRPr sz="1400" kern="1200">
          <a:solidFill>
            <a:schemeClr val="tx2"/>
          </a:solidFill>
          <a:latin typeface="+mn-lt"/>
          <a:ea typeface="+mn-ea"/>
          <a:cs typeface="+mn-cs"/>
        </a:defRPr>
      </a:lvl4pPr>
      <a:lvl5pPr marL="2057400" indent="-228600" algn="l" rtl="0" fontAlgn="base">
        <a:spcBef>
          <a:spcPct val="20000"/>
        </a:spcBef>
        <a:spcAft>
          <a:spcPts val="600"/>
        </a:spcAft>
        <a:buClr>
          <a:srgbClr val="7F7F7F"/>
        </a:buClr>
        <a:buFont typeface="Wingdings" panose="05000000000000000000" pitchFamily="2" charset="2"/>
        <a:defRPr sz="1400" kern="1200">
          <a:solidFill>
            <a:schemeClr val="tx2"/>
          </a:solidFill>
          <a:latin typeface="+mn-lt"/>
          <a:ea typeface="+mn-ea"/>
          <a:cs typeface="+mn-cs"/>
        </a:defRPr>
      </a:lvl5pPr>
      <a:lvl6pPr marL="25146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6pPr>
      <a:lvl7pPr marL="29718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7pPr>
      <a:lvl8pPr marL="34290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8pPr>
      <a:lvl9pPr marL="3886200" indent="-228600" algn="l" defTabSz="914400" rtl="0" eaLnBrk="1" latinLnBrk="0" hangingPunct="1">
        <a:lnSpc>
          <a:spcPct val="100000"/>
        </a:lnSpc>
        <a:spcBef>
          <a:spcPct val="20000"/>
        </a:spcBef>
        <a:spcAft>
          <a:spcPts val="600"/>
        </a:spcAft>
        <a:buFontTx/>
        <a:buNone/>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8.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5.jpeg"/><Relationship Id="rId7" Type="http://schemas.openxmlformats.org/officeDocument/2006/relationships/image" Target="../media/image30.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34.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5.jpeg"/><Relationship Id="rId7" Type="http://schemas.openxmlformats.org/officeDocument/2006/relationships/image" Target="../media/image36.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40.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15.jpeg"/><Relationship Id="rId7" Type="http://schemas.openxmlformats.org/officeDocument/2006/relationships/image" Target="../media/image42.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4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46.JP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48.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50.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52.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15.jpeg"/><Relationship Id="rId7" Type="http://schemas.openxmlformats.org/officeDocument/2006/relationships/image" Target="../media/image53.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0.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5.jpeg"/><Relationship Id="rId7" Type="http://schemas.openxmlformats.org/officeDocument/2006/relationships/diagramLayout" Target="../diagrams/layout1.xml"/><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17.jpeg"/><Relationship Id="rId10" Type="http://schemas.microsoft.com/office/2007/relationships/diagramDrawing" Target="../diagrams/drawing1.xml"/><Relationship Id="rId4" Type="http://schemas.openxmlformats.org/officeDocument/2006/relationships/image" Target="../media/image16.jpeg"/><Relationship Id="rId9" Type="http://schemas.openxmlformats.org/officeDocument/2006/relationships/diagramColors" Target="../diagrams/colors1.xml"/></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4.jpeg"/><Relationship Id="rId7"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6.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B7BCCD"/>
        </a:solidFill>
        <a:effectLst/>
      </p:bgPr>
    </p:bg>
    <p:spTree>
      <p:nvGrpSpPr>
        <p:cNvPr id="1" name=""/>
        <p:cNvGrpSpPr/>
        <p:nvPr/>
      </p:nvGrpSpPr>
      <p:grpSpPr>
        <a:xfrm>
          <a:off x="0" y="0"/>
          <a:ext cx="0" cy="0"/>
          <a:chOff x="0" y="0"/>
          <a:chExt cx="0" cy="0"/>
        </a:xfrm>
      </p:grpSpPr>
      <p:pic>
        <p:nvPicPr>
          <p:cNvPr id="13314"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81200"/>
            <a:ext cx="2209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429000"/>
            <a:ext cx="2209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105400"/>
            <a:ext cx="2209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318"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0"/>
            <a:ext cx="22098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195637"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571501"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322" name="Picture 3" descr="C:\Users\Mina\Desktop\bryant_p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457200"/>
            <a:ext cx="5942013" cy="638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2"/>
          <p:cNvSpPr txBox="1">
            <a:spLocks noChangeArrowheads="1"/>
          </p:cNvSpPr>
          <p:nvPr/>
        </p:nvSpPr>
        <p:spPr bwMode="auto">
          <a:xfrm>
            <a:off x="2819400" y="2820988"/>
            <a:ext cx="59801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eaLnBrk="1" hangingPunct="1">
              <a:spcBef>
                <a:spcPct val="0"/>
              </a:spcBef>
              <a:spcAft>
                <a:spcPct val="0"/>
              </a:spcAft>
              <a:buFontTx/>
              <a:buNone/>
            </a:pPr>
            <a:r>
              <a:rPr lang="fa-IR" altLang="fa-IR" sz="2400" u="sng" dirty="0">
                <a:solidFill>
                  <a:schemeClr val="bg1"/>
                </a:solidFill>
                <a:latin typeface="Blackadder ITC" panose="04020505051007020D02" pitchFamily="82" charset="0"/>
                <a:cs typeface="B Homa" panose="00000400000000000000" pitchFamily="2" charset="-78"/>
              </a:rPr>
              <a:t>تاثیر مدیریت شهری در خلق فضاهای سرزنده </a:t>
            </a:r>
            <a:r>
              <a:rPr lang="fa-IR" altLang="fa-IR" sz="2400" u="sng" dirty="0" smtClean="0">
                <a:solidFill>
                  <a:schemeClr val="bg1"/>
                </a:solidFill>
                <a:latin typeface="Blackadder ITC" panose="04020505051007020D02" pitchFamily="82" charset="0"/>
                <a:cs typeface="B Homa" panose="00000400000000000000" pitchFamily="2" charset="-78"/>
              </a:rPr>
              <a:t>شهری</a:t>
            </a:r>
            <a:endParaRPr lang="fa-IR" altLang="fa-IR" sz="2400" u="sng" dirty="0">
              <a:solidFill>
                <a:schemeClr val="bg1"/>
              </a:solidFill>
              <a:latin typeface="Blackadder ITC" panose="04020505051007020D02" pitchFamily="82" charset="0"/>
              <a:cs typeface="B Homa" panose="000004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2534"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Rectangle 1"/>
          <p:cNvSpPr/>
          <p:nvPr/>
        </p:nvSpPr>
        <p:spPr>
          <a:xfrm>
            <a:off x="4800600" y="504825"/>
            <a:ext cx="4038600" cy="4524375"/>
          </a:xfrm>
          <a:prstGeom prst="rect">
            <a:avLst/>
          </a:prstGeom>
        </p:spPr>
        <p:txBody>
          <a:bodyPr>
            <a:spAutoFit/>
          </a:bodyPr>
          <a:lstStyle/>
          <a:p>
            <a:pPr algn="just" rtl="1" eaLnBrk="1" fontAlgn="auto" hangingPunct="1">
              <a:spcBef>
                <a:spcPts val="0"/>
              </a:spcBef>
              <a:spcAft>
                <a:spcPts val="0"/>
              </a:spcAft>
              <a:defRPr/>
            </a:pPr>
            <a:r>
              <a:rPr lang="fa-IR" b="1" u="sng" dirty="0">
                <a:solidFill>
                  <a:schemeClr val="accent6">
                    <a:lumMod val="75000"/>
                  </a:schemeClr>
                </a:solidFill>
                <a:latin typeface="+mn-lt"/>
                <a:cs typeface="B Nazanin" pitchFamily="2" charset="-78"/>
              </a:rPr>
              <a:t>فرم شهری</a:t>
            </a:r>
            <a:endParaRPr lang="en-US" b="1" u="sng" dirty="0">
              <a:solidFill>
                <a:schemeClr val="accent6">
                  <a:lumMod val="75000"/>
                </a:schemeClr>
              </a:solidFill>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فرم کالبدی شهر باید با رعایت اصول زیر ساخته شود:</a:t>
            </a:r>
          </a:p>
          <a:p>
            <a:pPr algn="just" rtl="1" eaLnBrk="1" fontAlgn="auto" hangingPunct="1">
              <a:spcBef>
                <a:spcPts val="0"/>
              </a:spcBef>
              <a:spcAft>
                <a:spcPts val="0"/>
              </a:spcAft>
              <a:defRPr/>
            </a:pP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تراکم</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اختلاط کاربریها</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بافت شهری ظریف</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قابلیت انطباق</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مقیاس انسانی</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بلوکهای شهری و نفوذپذیری در بافت</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خیابانها و روابط اجتماعی</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قلمروهای عمومی</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تحرک و جابجایی</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فضای سبز و آبنماها</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نشانه­های شهری، محرکهای بصری، توجه به جزئیات اجرایی،</a:t>
            </a:r>
            <a:r>
              <a:rPr lang="ar-SA" dirty="0">
                <a:latin typeface="+mn-lt"/>
                <a:cs typeface="B Nazanin" pitchFamily="2" charset="-78"/>
              </a:rPr>
              <a:t>شیوه معماری</a:t>
            </a:r>
            <a:endParaRPr lang="fa-IR" dirty="0">
              <a:latin typeface="+mn-lt"/>
              <a:cs typeface="B Nazanin" pitchFamily="2" charset="-78"/>
            </a:endParaRPr>
          </a:p>
          <a:p>
            <a:pPr algn="just" rtl="1" eaLnBrk="1" fontAlgn="auto" hangingPunct="1">
              <a:spcBef>
                <a:spcPts val="0"/>
              </a:spcBef>
              <a:spcAft>
                <a:spcPts val="0"/>
              </a:spcAft>
              <a:defRPr/>
            </a:pPr>
            <a:r>
              <a:rPr lang="en-US" dirty="0">
                <a:latin typeface="+mn-lt"/>
                <a:cs typeface="B Nazanin" pitchFamily="2" charset="-78"/>
              </a:rPr>
              <a:t>.(Montgomery, 1998:95-113)</a:t>
            </a:r>
            <a:endParaRPr lang="fa-IR" dirty="0">
              <a:latin typeface="+mn-lt"/>
              <a:cs typeface="B Nazanin" pitchFamily="2" charset="-78"/>
            </a:endParaRPr>
          </a:p>
        </p:txBody>
      </p:sp>
      <p:sp>
        <p:nvSpPr>
          <p:cNvPr id="22539"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pic>
        <p:nvPicPr>
          <p:cNvPr id="13" name="Picture 12" descr="D:\motefareghe\picture\securedownloadCAC9KRD8.jpg"/>
          <p:cNvPicPr/>
          <p:nvPr/>
        </p:nvPicPr>
        <p:blipFill>
          <a:blip r:embed="rId6" cstate="print"/>
          <a:srcRect/>
          <a:stretch>
            <a:fillRect/>
          </a:stretch>
        </p:blipFill>
        <p:spPr bwMode="auto">
          <a:xfrm>
            <a:off x="1600200" y="1009650"/>
            <a:ext cx="3200400" cy="2473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E:\pic\Europe\9.Amsterdam\16 (32).JPG"/>
          <p:cNvPicPr/>
          <p:nvPr/>
        </p:nvPicPr>
        <p:blipFill>
          <a:blip r:embed="rId7" cstate="print"/>
          <a:srcRect/>
          <a:stretch>
            <a:fillRect/>
          </a:stretch>
        </p:blipFill>
        <p:spPr bwMode="auto">
          <a:xfrm>
            <a:off x="1622425" y="3768725"/>
            <a:ext cx="3200400" cy="2368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3558"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4038600" y="750888"/>
            <a:ext cx="4659313" cy="5940425"/>
          </a:xfrm>
          <a:prstGeom prst="rect">
            <a:avLst/>
          </a:prstGeom>
        </p:spPr>
        <p:txBody>
          <a:bodyPr>
            <a:spAutoFit/>
          </a:bodyPr>
          <a:lstStyle/>
          <a:p>
            <a:pPr algn="just" rtl="1" eaLnBrk="1" fontAlgn="auto" hangingPunct="1">
              <a:spcBef>
                <a:spcPts val="0"/>
              </a:spcBef>
              <a:spcAft>
                <a:spcPts val="0"/>
              </a:spcAft>
              <a:defRPr/>
            </a:pPr>
            <a:r>
              <a:rPr lang="fa-IR" sz="2000" b="1" u="sng" dirty="0">
                <a:solidFill>
                  <a:schemeClr val="accent6">
                    <a:lumMod val="75000"/>
                  </a:schemeClr>
                </a:solidFill>
                <a:latin typeface="+mn-lt"/>
                <a:cs typeface="B Nazanin" pitchFamily="2" charset="-78"/>
              </a:rPr>
              <a:t>توسعه مرکز ایلی نویز شیکاگو:</a:t>
            </a:r>
          </a:p>
          <a:p>
            <a:pPr algn="just" rtl="1" eaLnBrk="1" fontAlgn="auto" hangingPunct="1">
              <a:spcBef>
                <a:spcPts val="0"/>
              </a:spcBef>
              <a:spcAft>
                <a:spcPts val="0"/>
              </a:spcAft>
              <a:defRPr/>
            </a:pPr>
            <a:r>
              <a:rPr lang="fa-IR" sz="2000" dirty="0">
                <a:latin typeface="+mn-lt"/>
                <a:cs typeface="B Nazanin" pitchFamily="2" charset="-78"/>
              </a:rPr>
              <a:t>یکی از بزرگترین پروژه های </a:t>
            </a:r>
            <a:r>
              <a:rPr lang="fa-IR" sz="2000" dirty="0">
                <a:solidFill>
                  <a:srgbClr val="FF0000"/>
                </a:solidFill>
                <a:latin typeface="+mn-lt"/>
                <a:cs typeface="B Nazanin" pitchFamily="2" charset="-78"/>
              </a:rPr>
              <a:t>چند منظوره </a:t>
            </a:r>
            <a:r>
              <a:rPr lang="fa-IR" sz="2000" dirty="0">
                <a:latin typeface="+mn-lt"/>
                <a:cs typeface="B Nazanin" pitchFamily="2" charset="-78"/>
              </a:rPr>
              <a:t>( کاربری مختلط ) در ایالات منحده آمریکابه شمار می رود. </a:t>
            </a:r>
            <a:r>
              <a:rPr lang="fa-IR" sz="2000" dirty="0">
                <a:solidFill>
                  <a:srgbClr val="FF0000"/>
                </a:solidFill>
                <a:latin typeface="+mn-lt"/>
                <a:cs typeface="B Nazanin" pitchFamily="2" charset="-78"/>
              </a:rPr>
              <a:t>حوزه های پیاده، میدانچه ها و فضاهای همگانی شیشه ایی بسته برای حفظ محورهای دید به رودخانه، ساحل دریاچه و پارک طراحی </a:t>
            </a:r>
            <a:r>
              <a:rPr lang="fa-IR" sz="2000" dirty="0">
                <a:latin typeface="+mn-lt"/>
                <a:cs typeface="B Nazanin" pitchFamily="2" charset="-78"/>
              </a:rPr>
              <a:t>گردیدند.</a:t>
            </a:r>
          </a:p>
          <a:p>
            <a:pPr algn="just" rtl="1" eaLnBrk="1" fontAlgn="auto" hangingPunct="1">
              <a:spcBef>
                <a:spcPts val="0"/>
              </a:spcBef>
              <a:spcAft>
                <a:spcPts val="0"/>
              </a:spcAft>
              <a:defRPr/>
            </a:pPr>
            <a:r>
              <a:rPr lang="fa-IR" sz="2000" dirty="0">
                <a:latin typeface="+mn-lt"/>
                <a:cs typeface="B Nazanin" pitchFamily="2" charset="-78"/>
              </a:rPr>
              <a:t>ورودی اولیه عابران پیاده به این مرکز شهری از یک میدانچه در خیابان میشیگان، که خیابان اصلی شمال به جنوب شیکاگو است، صورت می گیرد. یکی از چالش های پیش روی، مربوط به ایجاد </a:t>
            </a:r>
            <a:r>
              <a:rPr lang="fa-IR" sz="2000" dirty="0">
                <a:solidFill>
                  <a:srgbClr val="FF0000"/>
                </a:solidFill>
                <a:latin typeface="+mn-lt"/>
                <a:cs typeface="B Nazanin" pitchFamily="2" charset="-78"/>
              </a:rPr>
              <a:t>مجموعه ایی از فضاهای همگانی </a:t>
            </a:r>
            <a:r>
              <a:rPr lang="fa-IR" sz="2000" dirty="0">
                <a:latin typeface="+mn-lt"/>
                <a:cs typeface="B Nazanin" pitchFamily="2" charset="-78"/>
              </a:rPr>
              <a:t>می شد که دارای </a:t>
            </a:r>
            <a:r>
              <a:rPr lang="fa-IR" sz="2000" dirty="0">
                <a:solidFill>
                  <a:srgbClr val="FF0000"/>
                </a:solidFill>
                <a:latin typeface="+mn-lt"/>
                <a:cs typeface="B Nazanin" pitchFamily="2" charset="-78"/>
              </a:rPr>
              <a:t>آب و هوای کنترل شده </a:t>
            </a:r>
            <a:r>
              <a:rPr lang="fa-IR" sz="2000" dirty="0">
                <a:latin typeface="+mn-lt"/>
                <a:cs typeface="B Nazanin" pitchFamily="2" charset="-78"/>
              </a:rPr>
              <a:t>بودند و به </a:t>
            </a:r>
            <a:r>
              <a:rPr lang="fa-IR" sz="2000" dirty="0">
                <a:solidFill>
                  <a:srgbClr val="FF0000"/>
                </a:solidFill>
                <a:latin typeface="+mn-lt"/>
                <a:cs typeface="B Nazanin" pitchFamily="2" charset="-78"/>
              </a:rPr>
              <a:t>سامانه پیاده راه های زیرزمینی</a:t>
            </a:r>
            <a:r>
              <a:rPr lang="fa-IR" sz="2000" dirty="0">
                <a:latin typeface="+mn-lt"/>
                <a:cs typeface="B Nazanin" pitchFamily="2" charset="-78"/>
              </a:rPr>
              <a:t> متصل می گردیدند. ساختگاه این پروژه بیش از 743000 متر مربع، </a:t>
            </a:r>
            <a:r>
              <a:rPr lang="fa-IR" sz="2000" dirty="0">
                <a:solidFill>
                  <a:srgbClr val="FF0000"/>
                </a:solidFill>
                <a:latin typeface="+mn-lt"/>
                <a:cs typeface="B Nazanin" pitchFamily="2" charset="-78"/>
              </a:rPr>
              <a:t>فضای اداری و تجاری</a:t>
            </a:r>
            <a:r>
              <a:rPr lang="fa-IR" sz="2000" dirty="0">
                <a:latin typeface="+mn-lt"/>
                <a:cs typeface="B Nazanin" pitchFamily="2" charset="-78"/>
              </a:rPr>
              <a:t>، 3 </a:t>
            </a:r>
            <a:r>
              <a:rPr lang="fa-IR" sz="2000" dirty="0">
                <a:solidFill>
                  <a:srgbClr val="FF0000"/>
                </a:solidFill>
                <a:latin typeface="+mn-lt"/>
                <a:cs typeface="B Nazanin" pitchFamily="2" charset="-78"/>
              </a:rPr>
              <a:t>هتل</a:t>
            </a:r>
            <a:r>
              <a:rPr lang="fa-IR" sz="2000" dirty="0">
                <a:latin typeface="+mn-lt"/>
                <a:cs typeface="B Nazanin" pitchFamily="2" charset="-78"/>
              </a:rPr>
              <a:t> با 3400 اتاق و 330 </a:t>
            </a:r>
            <a:r>
              <a:rPr lang="fa-IR" sz="2000" dirty="0">
                <a:solidFill>
                  <a:srgbClr val="FF0000"/>
                </a:solidFill>
                <a:latin typeface="+mn-lt"/>
                <a:cs typeface="B Nazanin" pitchFamily="2" charset="-78"/>
              </a:rPr>
              <a:t>واحد مسکونی </a:t>
            </a:r>
            <a:r>
              <a:rPr lang="fa-IR" sz="2000" dirty="0">
                <a:latin typeface="+mn-lt"/>
                <a:cs typeface="B Nazanin" pitchFamily="2" charset="-78"/>
              </a:rPr>
              <a:t>را شامل می گردد. شیکاگو حدود 80 میلیون دلار درآمدهای مالیاتی از توسعه مرکز ایلی نویز کسب می کند</a:t>
            </a:r>
            <a:r>
              <a:rPr lang="fa-IR" sz="2000" dirty="0">
                <a:cs typeface="B Nazanin" pitchFamily="2" charset="-78"/>
              </a:rPr>
              <a:t>(پامیر،1389: 306).</a:t>
            </a:r>
            <a:endParaRPr lang="en-US" sz="2000" dirty="0">
              <a:cs typeface="B Nazanin" pitchFamily="2" charset="-78"/>
            </a:endParaRPr>
          </a:p>
          <a:p>
            <a:pPr algn="just" rtl="1" eaLnBrk="1" fontAlgn="auto" hangingPunct="1">
              <a:spcBef>
                <a:spcPts val="0"/>
              </a:spcBef>
              <a:spcAft>
                <a:spcPts val="0"/>
              </a:spcAft>
              <a:defRPr/>
            </a:pPr>
            <a:endParaRPr lang="en-US" sz="2000" dirty="0">
              <a:latin typeface="+mn-lt"/>
              <a:cs typeface="B Nazanin" pitchFamily="2" charset="-78"/>
            </a:endParaRPr>
          </a:p>
          <a:p>
            <a:pPr algn="just" rtl="1" eaLnBrk="1" fontAlgn="auto" hangingPunct="1">
              <a:spcBef>
                <a:spcPts val="0"/>
              </a:spcBef>
              <a:spcAft>
                <a:spcPts val="0"/>
              </a:spcAft>
              <a:defRPr/>
            </a:pPr>
            <a:endParaRPr lang="en-US" sz="2000" dirty="0">
              <a:latin typeface="+mn-lt"/>
              <a:cs typeface="B Nazanin" pitchFamily="2" charset="-78"/>
            </a:endParaRPr>
          </a:p>
        </p:txBody>
      </p:sp>
      <p:sp>
        <p:nvSpPr>
          <p:cNvPr id="23563" name="TextBox 13"/>
          <p:cNvSpPr txBox="1">
            <a:spLocks noChangeArrowheads="1"/>
          </p:cNvSpPr>
          <p:nvPr/>
        </p:nvSpPr>
        <p:spPr bwMode="auto">
          <a:xfrm>
            <a:off x="16113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تجارب جهانی خلق فضاهای سرزنده</a:t>
            </a:r>
            <a:endParaRPr lang="en-US" altLang="fa-IR" b="1" u="sng">
              <a:solidFill>
                <a:schemeClr val="bg1"/>
              </a:solidFill>
              <a:cs typeface="B Nazanin" panose="00000400000000000000" pitchFamily="2" charset="-78"/>
            </a:endParaRPr>
          </a:p>
        </p:txBody>
      </p:sp>
      <p:pic>
        <p:nvPicPr>
          <p:cNvPr id="2" name="Picture 1"/>
          <p:cNvPicPr>
            <a:picLocks noChangeAspect="1"/>
          </p:cNvPicPr>
          <p:nvPr/>
        </p:nvPicPr>
        <p:blipFill>
          <a:blip r:embed="rId6" cstate="print"/>
          <a:stretch>
            <a:fillRect/>
          </a:stretch>
        </p:blipFill>
        <p:spPr>
          <a:xfrm>
            <a:off x="1633538" y="2089150"/>
            <a:ext cx="1922462" cy="14430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7" cstate="print"/>
          <a:stretch>
            <a:fillRect/>
          </a:stretch>
        </p:blipFill>
        <p:spPr>
          <a:xfrm>
            <a:off x="1633538" y="4943475"/>
            <a:ext cx="1922462" cy="1408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8" cstate="print"/>
          <a:stretch>
            <a:fillRect/>
          </a:stretch>
        </p:blipFill>
        <p:spPr>
          <a:xfrm>
            <a:off x="1633538" y="3532188"/>
            <a:ext cx="1922462" cy="1433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9" cstate="print"/>
          <a:stretch>
            <a:fillRect/>
          </a:stretch>
        </p:blipFill>
        <p:spPr>
          <a:xfrm>
            <a:off x="1633538" y="719138"/>
            <a:ext cx="1922462" cy="1403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4582"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4953000" y="750888"/>
            <a:ext cx="3744913" cy="6186487"/>
          </a:xfrm>
          <a:prstGeom prst="rect">
            <a:avLst/>
          </a:prstGeom>
        </p:spPr>
        <p:txBody>
          <a:bodyPr>
            <a:spAutoFit/>
          </a:bodyPr>
          <a:lstStyle/>
          <a:p>
            <a:pPr algn="just" rtl="1" eaLnBrk="1" fontAlgn="auto" hangingPunct="1">
              <a:spcBef>
                <a:spcPts val="0"/>
              </a:spcBef>
              <a:spcAft>
                <a:spcPts val="0"/>
              </a:spcAft>
              <a:defRPr/>
            </a:pPr>
            <a:r>
              <a:rPr lang="fa-IR" b="1" u="sng" dirty="0">
                <a:solidFill>
                  <a:schemeClr val="accent6">
                    <a:lumMod val="75000"/>
                  </a:schemeClr>
                </a:solidFill>
                <a:latin typeface="+mn-lt"/>
                <a:cs typeface="B Nazanin" pitchFamily="2" charset="-78"/>
              </a:rPr>
              <a:t>بازآفرینی مرکز شهر کارلزروهه آلمان</a:t>
            </a:r>
          </a:p>
          <a:p>
            <a:pPr algn="just" rtl="1" eaLnBrk="1" fontAlgn="auto" hangingPunct="1">
              <a:spcBef>
                <a:spcPts val="0"/>
              </a:spcBef>
              <a:spcAft>
                <a:spcPts val="0"/>
              </a:spcAft>
              <a:defRPr/>
            </a:pPr>
            <a:r>
              <a:rPr lang="fa-IR" dirty="0">
                <a:latin typeface="+mn-lt"/>
                <a:cs typeface="B Nazanin" pitchFamily="2" charset="-78"/>
              </a:rPr>
              <a:t>کارلزروهه در آلمان یکی از </a:t>
            </a:r>
            <a:r>
              <a:rPr lang="fa-IR" dirty="0">
                <a:solidFill>
                  <a:srgbClr val="FF0000"/>
                </a:solidFill>
                <a:latin typeface="+mn-lt"/>
                <a:cs typeface="B Nazanin" pitchFamily="2" charset="-78"/>
              </a:rPr>
              <a:t>زیباترین شهرهای اروپاست</a:t>
            </a:r>
            <a:r>
              <a:rPr lang="fa-IR" dirty="0">
                <a:latin typeface="+mn-lt"/>
                <a:cs typeface="B Nazanin" pitchFamily="2" charset="-78"/>
              </a:rPr>
              <a:t>. قلمرو همگانی مرکز شهر طراحی شده است تا باعث </a:t>
            </a:r>
            <a:r>
              <a:rPr lang="fa-IR" dirty="0">
                <a:solidFill>
                  <a:srgbClr val="FF0000"/>
                </a:solidFill>
                <a:latin typeface="+mn-lt"/>
                <a:cs typeface="B Nazanin" pitchFamily="2" charset="-78"/>
              </a:rPr>
              <a:t>تشویق مردم به پیاده روی یا دوچرخه سواری</a:t>
            </a:r>
            <a:r>
              <a:rPr lang="fa-IR" dirty="0">
                <a:latin typeface="+mn-lt"/>
                <a:cs typeface="B Nazanin" pitchFamily="2" charset="-78"/>
              </a:rPr>
              <a:t>، از محلات مسکونی سراسر شهر به سمت هسته مرکزی شود. خیابان های اصلی نواحی مجاور هسته مرکزی نیز خطوط مخصوص برای تردد دوچرخه ها و حمل و نقل ریلی سبک دارند که وابستگی مردم به اتومبیل شخصی را کم تر می کند.</a:t>
            </a:r>
          </a:p>
          <a:p>
            <a:pPr algn="just" rtl="1" eaLnBrk="1" fontAlgn="auto" hangingPunct="1">
              <a:spcBef>
                <a:spcPts val="0"/>
              </a:spcBef>
              <a:spcAft>
                <a:spcPts val="0"/>
              </a:spcAft>
              <a:defRPr/>
            </a:pPr>
            <a:r>
              <a:rPr lang="fa-IR" dirty="0">
                <a:latin typeface="+mn-lt"/>
                <a:cs typeface="B Nazanin" pitchFamily="2" charset="-78"/>
              </a:rPr>
              <a:t>اکثر راه ها و دالان های ویژه دوچرخه از مسیرهای تردد تاریخی که در دهه 1700 احداث شده اند، پیروی می کنند</a:t>
            </a:r>
            <a:r>
              <a:rPr lang="fa-IR" dirty="0">
                <a:solidFill>
                  <a:srgbClr val="FF0000"/>
                </a:solidFill>
                <a:latin typeface="+mn-lt"/>
                <a:cs typeface="B Nazanin" pitchFamily="2" charset="-78"/>
              </a:rPr>
              <a:t>. باغ های قصر که در 5 دقیقه پیاده روی تا محدوده تجاری فاصله دارند، مکان های  جذابی می باشند که ساکنان حوزه و بازدیدکنندگان در آن به  استراحت می پردازند</a:t>
            </a:r>
            <a:r>
              <a:rPr lang="fa-IR" dirty="0">
                <a:latin typeface="+mn-lt"/>
                <a:cs typeface="B Nazanin" pitchFamily="2" charset="-78"/>
              </a:rPr>
              <a:t>. همچنین تعدادی پیاده راه و مسیرهای دوچرخه نیز از این باغ ها به سمت حوزه حفاظت شده جنگلی هاردوالد منشعب می شود.</a:t>
            </a:r>
          </a:p>
          <a:p>
            <a:pPr algn="just" rtl="1" eaLnBrk="1" fontAlgn="auto" hangingPunct="1">
              <a:spcBef>
                <a:spcPts val="0"/>
              </a:spcBef>
              <a:spcAft>
                <a:spcPts val="0"/>
              </a:spcAft>
              <a:defRPr/>
            </a:pPr>
            <a:r>
              <a:rPr lang="fa-IR" dirty="0">
                <a:solidFill>
                  <a:srgbClr val="FF0000"/>
                </a:solidFill>
                <a:latin typeface="+mn-lt"/>
                <a:cs typeface="B Nazanin" pitchFamily="2" charset="-78"/>
              </a:rPr>
              <a:t>راه های شریانی،بلوارها و پارک های واقع در قلب شهر، ساختار محیطی وحدت بخشی برای شهر و منطقه ایجاد می کنند</a:t>
            </a:r>
            <a:r>
              <a:rPr lang="fa-IR" dirty="0">
                <a:latin typeface="+mn-lt"/>
                <a:cs typeface="B Nazanin" pitchFamily="2" charset="-78"/>
              </a:rPr>
              <a:t>(پامیر،1389: 306).</a:t>
            </a:r>
            <a:endParaRPr lang="en-US" dirty="0">
              <a:latin typeface="+mn-lt"/>
              <a:cs typeface="B Nazanin" pitchFamily="2" charset="-78"/>
            </a:endParaRPr>
          </a:p>
          <a:p>
            <a:pPr algn="just" rtl="1" eaLnBrk="1" fontAlgn="auto" hangingPunct="1">
              <a:spcBef>
                <a:spcPts val="0"/>
              </a:spcBef>
              <a:spcAft>
                <a:spcPts val="0"/>
              </a:spcAft>
              <a:defRPr/>
            </a:pPr>
            <a:endParaRPr lang="en-US" dirty="0">
              <a:latin typeface="+mn-lt"/>
              <a:cs typeface="B Nazanin" pitchFamily="2" charset="-78"/>
            </a:endParaRPr>
          </a:p>
        </p:txBody>
      </p:sp>
      <p:sp>
        <p:nvSpPr>
          <p:cNvPr id="24587" name="TextBox 13"/>
          <p:cNvSpPr txBox="1">
            <a:spLocks noChangeArrowheads="1"/>
          </p:cNvSpPr>
          <p:nvPr/>
        </p:nvSpPr>
        <p:spPr bwMode="auto">
          <a:xfrm>
            <a:off x="16113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تجارب جهانی خلق فضاهای سرزنده</a:t>
            </a:r>
            <a:endParaRPr lang="en-US" altLang="fa-IR" b="1" u="sng">
              <a:solidFill>
                <a:schemeClr val="bg1"/>
              </a:solidFill>
              <a:cs typeface="B Nazanin" panose="00000400000000000000" pitchFamily="2" charset="-78"/>
            </a:endParaRPr>
          </a:p>
        </p:txBody>
      </p:sp>
      <p:pic>
        <p:nvPicPr>
          <p:cNvPr id="2" name="Picture 1"/>
          <p:cNvPicPr>
            <a:picLocks noChangeAspect="1"/>
          </p:cNvPicPr>
          <p:nvPr/>
        </p:nvPicPr>
        <p:blipFill>
          <a:blip r:embed="rId6" cstate="print"/>
          <a:stretch>
            <a:fillRect/>
          </a:stretch>
        </p:blipFill>
        <p:spPr>
          <a:xfrm>
            <a:off x="1768475" y="1501775"/>
            <a:ext cx="3005138" cy="2254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7" cstate="print"/>
          <a:stretch>
            <a:fillRect/>
          </a:stretch>
        </p:blipFill>
        <p:spPr>
          <a:xfrm>
            <a:off x="1781175" y="3983038"/>
            <a:ext cx="2992438" cy="2244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5606"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5610" name="TextBox 13"/>
          <p:cNvSpPr txBox="1">
            <a:spLocks noChangeArrowheads="1"/>
          </p:cNvSpPr>
          <p:nvPr/>
        </p:nvSpPr>
        <p:spPr bwMode="auto">
          <a:xfrm>
            <a:off x="16113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تجارب جهانی خلق فضاهای سرزنده</a:t>
            </a:r>
            <a:endParaRPr lang="en-US" altLang="fa-IR" b="1" u="sng">
              <a:solidFill>
                <a:schemeClr val="bg1"/>
              </a:solidFill>
              <a:cs typeface="B Nazanin" panose="00000400000000000000" pitchFamily="2" charset="-78"/>
            </a:endParaRPr>
          </a:p>
        </p:txBody>
      </p:sp>
      <p:pic>
        <p:nvPicPr>
          <p:cNvPr id="5" name="Picture 4"/>
          <p:cNvPicPr>
            <a:picLocks noChangeAspect="1"/>
          </p:cNvPicPr>
          <p:nvPr/>
        </p:nvPicPr>
        <p:blipFill>
          <a:blip r:embed="rId6" cstate="print"/>
          <a:stretch>
            <a:fillRect/>
          </a:stretch>
        </p:blipFill>
        <p:spPr>
          <a:xfrm>
            <a:off x="5257800" y="711200"/>
            <a:ext cx="3662363" cy="2746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7" cstate="print"/>
          <a:stretch>
            <a:fillRect/>
          </a:stretch>
        </p:blipFill>
        <p:spPr>
          <a:xfrm>
            <a:off x="1470025" y="688975"/>
            <a:ext cx="3662363" cy="2747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8" cstate="print"/>
          <a:stretch>
            <a:fillRect/>
          </a:stretch>
        </p:blipFill>
        <p:spPr>
          <a:xfrm>
            <a:off x="5262563" y="3578225"/>
            <a:ext cx="36576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9" cstate="print"/>
          <a:stretch>
            <a:fillRect/>
          </a:stretch>
        </p:blipFill>
        <p:spPr>
          <a:xfrm>
            <a:off x="1528763" y="3606800"/>
            <a:ext cx="3619500" cy="2714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6630"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4953000" y="750888"/>
            <a:ext cx="3744913" cy="6186487"/>
          </a:xfrm>
          <a:prstGeom prst="rect">
            <a:avLst/>
          </a:prstGeom>
        </p:spPr>
        <p:txBody>
          <a:bodyPr>
            <a:spAutoFit/>
          </a:bodyPr>
          <a:lstStyle/>
          <a:p>
            <a:pPr algn="just" rtl="1" eaLnBrk="1" fontAlgn="auto" hangingPunct="1">
              <a:spcBef>
                <a:spcPts val="0"/>
              </a:spcBef>
              <a:spcAft>
                <a:spcPts val="0"/>
              </a:spcAft>
              <a:defRPr/>
            </a:pPr>
            <a:r>
              <a:rPr lang="fa-IR" b="1" u="sng" dirty="0">
                <a:solidFill>
                  <a:schemeClr val="accent6">
                    <a:lumMod val="75000"/>
                  </a:schemeClr>
                </a:solidFill>
                <a:latin typeface="+mn-lt"/>
                <a:cs typeface="B Nazanin" pitchFamily="2" charset="-78"/>
              </a:rPr>
              <a:t>باز آفرینی مرکز شهر لیورپول انگلستان</a:t>
            </a:r>
          </a:p>
          <a:p>
            <a:pPr algn="just" rtl="1" eaLnBrk="1" fontAlgn="auto" hangingPunct="1">
              <a:spcBef>
                <a:spcPts val="0"/>
              </a:spcBef>
              <a:spcAft>
                <a:spcPts val="0"/>
              </a:spcAft>
              <a:defRPr/>
            </a:pPr>
            <a:r>
              <a:rPr lang="fa-IR" dirty="0">
                <a:latin typeface="+mn-lt"/>
                <a:cs typeface="B Nazanin" pitchFamily="2" charset="-78"/>
              </a:rPr>
              <a:t>مرکز تاریخی لیورپول دارای ظرفیت های ارزشمندی بود که از آن ها برای </a:t>
            </a:r>
            <a:r>
              <a:rPr lang="fa-IR" dirty="0">
                <a:solidFill>
                  <a:srgbClr val="FF0000"/>
                </a:solidFill>
                <a:latin typeface="+mn-lt"/>
                <a:cs typeface="B Nazanin" pitchFamily="2" charset="-78"/>
              </a:rPr>
              <a:t>پایه گذاری یک مرکز توریستی با ارزش و اعتبار جهانی </a:t>
            </a:r>
            <a:r>
              <a:rPr lang="fa-IR" dirty="0">
                <a:latin typeface="+mn-lt"/>
                <a:cs typeface="B Nazanin" pitchFamily="2" charset="-78"/>
              </a:rPr>
              <a:t>استفاده نمود.</a:t>
            </a:r>
          </a:p>
          <a:p>
            <a:pPr algn="just" rtl="1" eaLnBrk="1" fontAlgn="auto" hangingPunct="1">
              <a:spcBef>
                <a:spcPts val="0"/>
              </a:spcBef>
              <a:spcAft>
                <a:spcPts val="0"/>
              </a:spcAft>
              <a:defRPr/>
            </a:pPr>
            <a:r>
              <a:rPr lang="fa-IR" dirty="0">
                <a:latin typeface="+mn-lt"/>
                <a:cs typeface="B Nazanin" pitchFamily="2" charset="-78"/>
              </a:rPr>
              <a:t>در طول 5 سال، دو محور عابر پیاده در جهت ارتقا قابلیت رویت پذیری و دسترسی آسان تر سواره به آن ها، طراحی مجدد و بازسازی شدند. همچنین خیابان ها و پیاده روهای مر تبط به مرکز تجاری نیز برای تشویق و ترغیب مردم به استفاده از فضاهای همگانی مرکز شهر، ارتقا و بهبود یافتند.</a:t>
            </a:r>
          </a:p>
          <a:p>
            <a:pPr algn="just" rtl="1" eaLnBrk="1" fontAlgn="auto" hangingPunct="1">
              <a:spcBef>
                <a:spcPts val="0"/>
              </a:spcBef>
              <a:spcAft>
                <a:spcPts val="0"/>
              </a:spcAft>
              <a:defRPr/>
            </a:pPr>
            <a:r>
              <a:rPr lang="fa-IR" dirty="0">
                <a:latin typeface="+mn-lt"/>
                <a:cs typeface="B Nazanin" pitchFamily="2" charset="-78"/>
              </a:rPr>
              <a:t>چشمگیر ترین و مهمترین تغییر در محیط همگانی در پی </a:t>
            </a:r>
            <a:r>
              <a:rPr lang="fa-IR" dirty="0">
                <a:solidFill>
                  <a:srgbClr val="FF0000"/>
                </a:solidFill>
                <a:latin typeface="+mn-lt"/>
                <a:cs typeface="B Nazanin" pitchFamily="2" charset="-78"/>
              </a:rPr>
              <a:t>طراحی و ساخت دوباره فضای همگانی پیرهد </a:t>
            </a:r>
            <a:r>
              <a:rPr lang="fa-IR" dirty="0">
                <a:latin typeface="+mn-lt"/>
                <a:cs typeface="B Nazanin" pitchFamily="2" charset="-78"/>
              </a:rPr>
              <a:t>اتفاق افتاد. این فضا با </a:t>
            </a:r>
            <a:r>
              <a:rPr lang="fa-IR" dirty="0">
                <a:solidFill>
                  <a:srgbClr val="FF0000"/>
                </a:solidFill>
                <a:latin typeface="+mn-lt"/>
                <a:cs typeface="B Nazanin" pitchFamily="2" charset="-78"/>
              </a:rPr>
              <a:t>حذف پارکینگ ها و ترمینال اتوبوس موجود در آن دوباره به عنوان یک محدوده ویژه عابران پیاده معرفی شد</a:t>
            </a:r>
            <a:r>
              <a:rPr lang="fa-IR" dirty="0">
                <a:latin typeface="+mn-lt"/>
                <a:cs typeface="B Nazanin" pitchFamily="2" charset="-78"/>
              </a:rPr>
              <a:t>. یک میدانچه جدید با سنگفرش گرانیت و یک گردشگاه </a:t>
            </a:r>
            <a:r>
              <a:rPr lang="fa-IR" dirty="0">
                <a:solidFill>
                  <a:srgbClr val="FF0000"/>
                </a:solidFill>
                <a:latin typeface="+mn-lt"/>
                <a:cs typeface="B Nazanin" pitchFamily="2" charset="-78"/>
              </a:rPr>
              <a:t>در لبه رودخانه برای برگزاری مراسم در فضای باز، از جمله اجرای موسیقی، جشنواره ها و دیگر رویدادها و مراسم ها ایجاد شد. بهبود و ارتقا کیفیات محیطی قلمرو همگانی باعث افزایش سرمایه گذاری خصوصی در سراسر مرکز شهر گردید</a:t>
            </a:r>
            <a:r>
              <a:rPr lang="fa-IR" dirty="0">
                <a:solidFill>
                  <a:schemeClr val="accent6">
                    <a:lumMod val="75000"/>
                  </a:schemeClr>
                </a:solidFill>
                <a:latin typeface="+mn-lt"/>
                <a:cs typeface="B Nazanin" pitchFamily="2" charset="-78"/>
              </a:rPr>
              <a:t>.</a:t>
            </a:r>
            <a:endParaRPr lang="en-US" dirty="0">
              <a:latin typeface="+mn-lt"/>
              <a:cs typeface="B Nazanin" pitchFamily="2" charset="-78"/>
            </a:endParaRPr>
          </a:p>
          <a:p>
            <a:pPr algn="just" rtl="1" eaLnBrk="1" fontAlgn="auto" hangingPunct="1">
              <a:spcBef>
                <a:spcPts val="0"/>
              </a:spcBef>
              <a:spcAft>
                <a:spcPts val="0"/>
              </a:spcAft>
              <a:defRPr/>
            </a:pPr>
            <a:endParaRPr lang="en-US" dirty="0">
              <a:latin typeface="+mn-lt"/>
              <a:cs typeface="B Nazanin" pitchFamily="2" charset="-78"/>
            </a:endParaRPr>
          </a:p>
        </p:txBody>
      </p:sp>
      <p:sp>
        <p:nvSpPr>
          <p:cNvPr id="26635" name="TextBox 13"/>
          <p:cNvSpPr txBox="1">
            <a:spLocks noChangeArrowheads="1"/>
          </p:cNvSpPr>
          <p:nvPr/>
        </p:nvSpPr>
        <p:spPr bwMode="auto">
          <a:xfrm>
            <a:off x="16113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تجارب جهانی خلق فضاهای سرزنده</a:t>
            </a:r>
            <a:endParaRPr lang="en-US" altLang="fa-IR" b="1" u="sng">
              <a:solidFill>
                <a:schemeClr val="bg1"/>
              </a:solidFill>
              <a:cs typeface="B Nazanin" panose="00000400000000000000" pitchFamily="2" charset="-78"/>
            </a:endParaRPr>
          </a:p>
        </p:txBody>
      </p:sp>
      <p:pic>
        <p:nvPicPr>
          <p:cNvPr id="4" name="Picture 3"/>
          <p:cNvPicPr>
            <a:picLocks noChangeAspect="1"/>
          </p:cNvPicPr>
          <p:nvPr/>
        </p:nvPicPr>
        <p:blipFill>
          <a:blip r:embed="rId6" cstate="print"/>
          <a:stretch>
            <a:fillRect/>
          </a:stretch>
        </p:blipFill>
        <p:spPr>
          <a:xfrm>
            <a:off x="1611313" y="3716338"/>
            <a:ext cx="3295650" cy="2473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7" cstate="print"/>
          <a:stretch>
            <a:fillRect/>
          </a:stretch>
        </p:blipFill>
        <p:spPr>
          <a:xfrm>
            <a:off x="1611313" y="928688"/>
            <a:ext cx="3319462" cy="2489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4"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7658" name="TextBox 13"/>
          <p:cNvSpPr txBox="1">
            <a:spLocks noChangeArrowheads="1"/>
          </p:cNvSpPr>
          <p:nvPr/>
        </p:nvSpPr>
        <p:spPr bwMode="auto">
          <a:xfrm>
            <a:off x="16113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تجارب جهانی خلق فضاهای سرزنده</a:t>
            </a:r>
            <a:endParaRPr lang="en-US" altLang="fa-IR" b="1" u="sng">
              <a:solidFill>
                <a:schemeClr val="bg1"/>
              </a:solidFill>
              <a:cs typeface="B Nazanin" panose="00000400000000000000" pitchFamily="2" charset="-78"/>
            </a:endParaRPr>
          </a:p>
        </p:txBody>
      </p:sp>
      <p:pic>
        <p:nvPicPr>
          <p:cNvPr id="2" name="Picture 1"/>
          <p:cNvPicPr>
            <a:picLocks noChangeAspect="1"/>
          </p:cNvPicPr>
          <p:nvPr/>
        </p:nvPicPr>
        <p:blipFill>
          <a:blip r:embed="rId6" cstate="print"/>
          <a:stretch>
            <a:fillRect/>
          </a:stretch>
        </p:blipFill>
        <p:spPr>
          <a:xfrm>
            <a:off x="5203825" y="3606800"/>
            <a:ext cx="3417888" cy="2606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7" cstate="print"/>
          <a:stretch>
            <a:fillRect/>
          </a:stretch>
        </p:blipFill>
        <p:spPr>
          <a:xfrm>
            <a:off x="5203825" y="885825"/>
            <a:ext cx="3417888" cy="256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8" cstate="print"/>
          <a:stretch>
            <a:fillRect/>
          </a:stretch>
        </p:blipFill>
        <p:spPr>
          <a:xfrm>
            <a:off x="1644650" y="860425"/>
            <a:ext cx="3417888" cy="25638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9" cstate="print"/>
          <a:stretch>
            <a:fillRect/>
          </a:stretch>
        </p:blipFill>
        <p:spPr>
          <a:xfrm>
            <a:off x="1644650" y="3606800"/>
            <a:ext cx="3417888" cy="2606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8678"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8682" name="TextBox 12"/>
          <p:cNvSpPr txBox="1">
            <a:spLocks noChangeArrowheads="1"/>
          </p:cNvSpPr>
          <p:nvPr/>
        </p:nvSpPr>
        <p:spPr bwMode="auto">
          <a:xfrm>
            <a:off x="19161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تاثیر مدیریت شهری در خلق فضاهای سرزنده شهری به چه صورت است؟</a:t>
            </a:r>
            <a:endParaRPr lang="en-US" altLang="fa-IR" b="1" u="sng">
              <a:solidFill>
                <a:schemeClr val="bg1"/>
              </a:solidFill>
              <a:cs typeface="B Nazanin" panose="00000400000000000000" pitchFamily="2" charset="-78"/>
            </a:endParaRPr>
          </a:p>
        </p:txBody>
      </p:sp>
      <p:sp>
        <p:nvSpPr>
          <p:cNvPr id="28683" name="Rectangle 13"/>
          <p:cNvSpPr>
            <a:spLocks noChangeArrowheads="1"/>
          </p:cNvSpPr>
          <p:nvPr/>
        </p:nvSpPr>
        <p:spPr bwMode="auto">
          <a:xfrm>
            <a:off x="1546225" y="762000"/>
            <a:ext cx="7086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rtl="1" eaLnBrk="1" hangingPunct="1"/>
            <a:r>
              <a:rPr lang="fa-IR" altLang="fa-IR">
                <a:cs typeface="B Nazanin" panose="00000400000000000000" pitchFamily="2" charset="-78"/>
              </a:rPr>
              <a:t>با توجه به هدف مدیریت شهری که ارتقای شرایط کار و زندگی جمعیت ساکن،  حفاظت از حقوق شهروندان، تشویق به توسعه اقتصادی و اجتماعی پایدار و حفاظت از محیط کالبدی است، مدیریت شهری نقش بسزایی را در خلق فضاهای سرزنده شهری دارد. ازجمله راهکارهایی که سازمان های شهری می توانند موجب افزایش سرزندگی یا خلق این کیفیت در فضا گردند، در ادامه بیان گردیده است: </a:t>
            </a:r>
            <a:endParaRPr lang="en-US" altLang="fa-IR">
              <a:cs typeface="B Nazanin" panose="00000400000000000000" pitchFamily="2" charset="-78"/>
            </a:endParaRPr>
          </a:p>
        </p:txBody>
      </p:sp>
      <p:sp>
        <p:nvSpPr>
          <p:cNvPr id="2" name="Rectangle 1"/>
          <p:cNvSpPr/>
          <p:nvPr/>
        </p:nvSpPr>
        <p:spPr>
          <a:xfrm>
            <a:off x="4876800" y="2263775"/>
            <a:ext cx="3756025" cy="4246563"/>
          </a:xfrm>
          <a:prstGeom prst="rect">
            <a:avLst/>
          </a:prstGeom>
        </p:spPr>
        <p:txBody>
          <a:bodyPr>
            <a:spAutoFit/>
          </a:bodyPr>
          <a:lstStyle/>
          <a:p>
            <a:pPr algn="just" rtl="1" eaLnBrk="1" fontAlgn="auto" hangingPunct="1">
              <a:spcBef>
                <a:spcPts val="0"/>
              </a:spcBef>
              <a:spcAft>
                <a:spcPts val="0"/>
              </a:spcAft>
              <a:defRPr/>
            </a:pPr>
            <a:r>
              <a:rPr lang="fa-IR" dirty="0">
                <a:solidFill>
                  <a:srgbClr val="FF0000"/>
                </a:solidFill>
                <a:latin typeface="+mn-lt"/>
                <a:cs typeface="B Nazanin" pitchFamily="2" charset="-78"/>
              </a:rPr>
              <a:t>1- بهبود تنوع کاربری ها ( استفاده ):</a:t>
            </a:r>
            <a:r>
              <a:rPr lang="fa-IR" dirty="0">
                <a:latin typeface="+mn-lt"/>
                <a:cs typeface="B Nazanin" pitchFamily="2" charset="-78"/>
              </a:rPr>
              <a:t>جهت ایجاد یک محیط تجاری و تفریحی سرزنده و متنوع به گونه ایی موثر و پاسخدهنده عمل نماید.با فراهم آوردن بهانه های متنوع برای مردم جهت بازدید و ماندن در قلب شهر در طول روز، بویژه غروب هامردم را به خود جلب نماید.کاربری ها باید کارکردهای اداری، مسکونی، تفریحی و رستوران ها را در بر گیرد.علاوه بر این باید از طریق زیرساخت های همگانی به یکدیگر متصل شوند(پامیر، 1389: 25 ).</a:t>
            </a:r>
          </a:p>
          <a:p>
            <a:pPr algn="just" rtl="1" eaLnBrk="1" fontAlgn="auto" hangingPunct="1">
              <a:spcBef>
                <a:spcPts val="0"/>
              </a:spcBef>
              <a:spcAft>
                <a:spcPts val="0"/>
              </a:spcAft>
              <a:defRPr/>
            </a:pPr>
            <a:r>
              <a:rPr lang="fa-IR" dirty="0">
                <a:solidFill>
                  <a:srgbClr val="FF0000"/>
                </a:solidFill>
                <a:latin typeface="+mn-lt"/>
                <a:cs typeface="B Nazanin" pitchFamily="2" charset="-78"/>
              </a:rPr>
              <a:t>2- تشویق فشردگی:</a:t>
            </a:r>
            <a:r>
              <a:rPr lang="fa-IR" dirty="0">
                <a:latin typeface="+mn-lt"/>
                <a:cs typeface="B Nazanin" pitchFamily="2" charset="-78"/>
              </a:rPr>
              <a:t>برای بهبود فعالیت پیاده،محدوده مرکزی شهر باید فشرده بوده و حجم بالایی از فعالیت های با قابلیت دسترسی آسان پیاده را به بار نشاند(پامیر، 1389: 26 ).</a:t>
            </a:r>
          </a:p>
          <a:p>
            <a:pPr algn="just" rtl="1" eaLnBrk="1" fontAlgn="auto" hangingPunct="1">
              <a:spcBef>
                <a:spcPts val="0"/>
              </a:spcBef>
              <a:spcAft>
                <a:spcPts val="0"/>
              </a:spcAft>
              <a:defRPr/>
            </a:pPr>
            <a:endParaRPr lang="fa-IR" dirty="0">
              <a:latin typeface="+mn-lt"/>
              <a:cs typeface="B Nazanin" pitchFamily="2" charset="-78"/>
            </a:endParaRPr>
          </a:p>
        </p:txBody>
      </p:sp>
      <p:pic>
        <p:nvPicPr>
          <p:cNvPr id="1027" name="Picture 3" descr="C:\Users\Mina\Desktop\illinois-chicago.jpg"/>
          <p:cNvPicPr>
            <a:picLocks noChangeAspect="1" noChangeArrowheads="1"/>
          </p:cNvPicPr>
          <p:nvPr/>
        </p:nvPicPr>
        <p:blipFill>
          <a:blip r:embed="rId6"/>
          <a:srcRect/>
          <a:stretch>
            <a:fillRect/>
          </a:stretch>
        </p:blipFill>
        <p:spPr bwMode="auto">
          <a:xfrm>
            <a:off x="1560513" y="4368800"/>
            <a:ext cx="3292475" cy="2357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7"/>
          <a:stretch>
            <a:fillRect/>
          </a:stretch>
        </p:blipFill>
        <p:spPr>
          <a:xfrm>
            <a:off x="1568450" y="2006600"/>
            <a:ext cx="3276600" cy="218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9702"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9706" name="Rectangle 1"/>
          <p:cNvSpPr>
            <a:spLocks noChangeArrowheads="1"/>
          </p:cNvSpPr>
          <p:nvPr/>
        </p:nvSpPr>
        <p:spPr bwMode="auto">
          <a:xfrm>
            <a:off x="4953000" y="917575"/>
            <a:ext cx="3798888"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rtl="1" eaLnBrk="1" hangingPunct="1"/>
            <a:r>
              <a:rPr lang="fa-IR" altLang="fa-IR" sz="2000">
                <a:solidFill>
                  <a:srgbClr val="FF0000"/>
                </a:solidFill>
                <a:cs typeface="B Nazanin" panose="00000400000000000000" pitchFamily="2" charset="-78"/>
              </a:rPr>
              <a:t>3- ایجاد تراکم توسعه(توسعه درون زا ):</a:t>
            </a:r>
            <a:r>
              <a:rPr lang="fa-IR" altLang="fa-IR" sz="2000">
                <a:cs typeface="B Nazanin" panose="00000400000000000000" pitchFamily="2" charset="-78"/>
              </a:rPr>
              <a:t>ساخت و سازهای درون افزا با مقیاس مناسب همراه با استفاده بهینه از فضای طبقات فوقانی ساختمان ها برای اداره ها یا منازل مسکونی می تواند تا حد زیادی کارایی و اختلاط کاربری زمین را بهبود بخشد.</a:t>
            </a:r>
          </a:p>
          <a:p>
            <a:pPr algn="just" rtl="1" eaLnBrk="1" hangingPunct="1"/>
            <a:endParaRPr lang="fa-IR" altLang="fa-IR" sz="2000">
              <a:solidFill>
                <a:srgbClr val="FF0000"/>
              </a:solidFill>
              <a:cs typeface="B Nazanin" panose="00000400000000000000" pitchFamily="2" charset="-78"/>
            </a:endParaRPr>
          </a:p>
          <a:p>
            <a:pPr algn="just" rtl="1" eaLnBrk="1" hangingPunct="1"/>
            <a:r>
              <a:rPr lang="fa-IR" altLang="fa-IR" sz="2000">
                <a:solidFill>
                  <a:srgbClr val="FF0000"/>
                </a:solidFill>
                <a:cs typeface="B Nazanin" panose="00000400000000000000" pitchFamily="2" charset="-78"/>
              </a:rPr>
              <a:t>4- اطمینان حاصل نمودن از تنوع فعالیت ها( انعطاف پذیری فضا): </a:t>
            </a:r>
            <a:r>
              <a:rPr lang="fa-IR" altLang="fa-IR" sz="2000">
                <a:cs typeface="B Nazanin" panose="00000400000000000000" pitchFamily="2" charset="-78"/>
              </a:rPr>
              <a:t>باید در طول روز و عصر از توازن فعالیتی برخوردار باشد.</a:t>
            </a:r>
          </a:p>
          <a:p>
            <a:pPr algn="just" rtl="1" eaLnBrk="1" hangingPunct="1"/>
            <a:endParaRPr lang="fa-IR" altLang="fa-IR" sz="2000">
              <a:cs typeface="B Nazanin" panose="00000400000000000000" pitchFamily="2" charset="-78"/>
            </a:endParaRPr>
          </a:p>
          <a:p>
            <a:pPr algn="just" rtl="1" eaLnBrk="1" hangingPunct="1"/>
            <a:r>
              <a:rPr lang="fa-IR" altLang="fa-IR" sz="2000">
                <a:solidFill>
                  <a:srgbClr val="FF0000"/>
                </a:solidFill>
                <a:cs typeface="B Nazanin" panose="00000400000000000000" pitchFamily="2" charset="-78"/>
              </a:rPr>
              <a:t>5- بالا بردن سهولت دسترسی ها: </a:t>
            </a:r>
            <a:r>
              <a:rPr lang="fa-IR" altLang="fa-IR" sz="2000">
                <a:cs typeface="B Nazanin" panose="00000400000000000000" pitchFamily="2" charset="-78"/>
              </a:rPr>
              <a:t>مهم این است که همراه با تامین دسترسی راحت و کارا از طریق خودرو و دست یابی به پارکینگ با وضوح کامل، برای عابران پیاده اولویت و حق تقدم قائل شد تا آن ها تشویق به پیاده روی شوند(پامیر، 1389: 28-30 ). </a:t>
            </a:r>
            <a:endParaRPr lang="fa-IR" altLang="fa-IR" sz="2000">
              <a:solidFill>
                <a:srgbClr val="FF0000"/>
              </a:solidFill>
              <a:cs typeface="B Nazanin" panose="00000400000000000000" pitchFamily="2" charset="-78"/>
            </a:endParaRPr>
          </a:p>
        </p:txBody>
      </p:sp>
      <p:sp>
        <p:nvSpPr>
          <p:cNvPr id="29707" name="TextBox 13"/>
          <p:cNvSpPr txBox="1">
            <a:spLocks noChangeArrowheads="1"/>
          </p:cNvSpPr>
          <p:nvPr/>
        </p:nvSpPr>
        <p:spPr bwMode="auto">
          <a:xfrm>
            <a:off x="19161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تاثیر مدیریت شهری در خلق فضاهای سرزنده شهری به چه صورت است؟</a:t>
            </a:r>
            <a:endParaRPr lang="en-US" altLang="fa-IR" b="1" u="sng">
              <a:solidFill>
                <a:schemeClr val="bg1"/>
              </a:solidFill>
              <a:cs typeface="B Nazanin" panose="00000400000000000000" pitchFamily="2" charset="-78"/>
            </a:endParaRPr>
          </a:p>
        </p:txBody>
      </p:sp>
      <p:pic>
        <p:nvPicPr>
          <p:cNvPr id="13" name="Picture 2" descr="C:\Users\Mina\Desktop\squares.jpg"/>
          <p:cNvPicPr>
            <a:picLocks noChangeAspect="1" noChangeArrowheads="1"/>
          </p:cNvPicPr>
          <p:nvPr/>
        </p:nvPicPr>
        <p:blipFill>
          <a:blip r:embed="rId6"/>
          <a:srcRect/>
          <a:stretch>
            <a:fillRect/>
          </a:stretch>
        </p:blipFill>
        <p:spPr bwMode="auto">
          <a:xfrm>
            <a:off x="1498600" y="1527175"/>
            <a:ext cx="3454400" cy="20526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0" name="Picture 2" descr="C:\Users\Mina\Desktop\transportation.jpg"/>
          <p:cNvPicPr>
            <a:picLocks noChangeAspect="1" noChangeArrowheads="1"/>
          </p:cNvPicPr>
          <p:nvPr/>
        </p:nvPicPr>
        <p:blipFill>
          <a:blip r:embed="rId7"/>
          <a:srcRect/>
          <a:stretch>
            <a:fillRect/>
          </a:stretch>
        </p:blipFill>
        <p:spPr bwMode="auto">
          <a:xfrm>
            <a:off x="1498600" y="4038600"/>
            <a:ext cx="3454400" cy="1909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0726"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0730" name="TextBox 12"/>
          <p:cNvSpPr txBox="1">
            <a:spLocks noChangeArrowheads="1"/>
          </p:cNvSpPr>
          <p:nvPr/>
        </p:nvSpPr>
        <p:spPr bwMode="auto">
          <a:xfrm>
            <a:off x="19161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تاثیر مدیریت شهری در خلق فضاهای سرزنده شهری به چه صورت است؟</a:t>
            </a:r>
            <a:endParaRPr lang="en-US" altLang="fa-IR" b="1" u="sng">
              <a:solidFill>
                <a:schemeClr val="bg1"/>
              </a:solidFill>
              <a:cs typeface="B Nazanin" panose="00000400000000000000" pitchFamily="2" charset="-78"/>
            </a:endParaRPr>
          </a:p>
        </p:txBody>
      </p:sp>
      <p:sp>
        <p:nvSpPr>
          <p:cNvPr id="30731" name="Rectangle 2"/>
          <p:cNvSpPr>
            <a:spLocks noChangeArrowheads="1"/>
          </p:cNvSpPr>
          <p:nvPr/>
        </p:nvSpPr>
        <p:spPr bwMode="auto">
          <a:xfrm>
            <a:off x="5181600" y="612775"/>
            <a:ext cx="35052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rtl="1" eaLnBrk="1" hangingPunct="1"/>
            <a:r>
              <a:rPr lang="fa-IR" altLang="fa-IR" sz="2000">
                <a:solidFill>
                  <a:srgbClr val="FF0000"/>
                </a:solidFill>
                <a:cs typeface="B Nazanin" panose="00000400000000000000" pitchFamily="2" charset="-78"/>
              </a:rPr>
              <a:t>6- آفرینش پیوندهای عملکردی: </a:t>
            </a:r>
            <a:r>
              <a:rPr lang="fa-IR" altLang="fa-IR" sz="2000">
                <a:cs typeface="B Nazanin" panose="00000400000000000000" pitchFamily="2" charset="-78"/>
              </a:rPr>
              <a:t>مردم باید بتوانند بین مراکز فعالیتی از طریق مسیرهای ارتباطی مستقیم، جذاب و راحت به صورت پیاده تردد نمایند(شبکه یکپارچه).</a:t>
            </a:r>
          </a:p>
          <a:p>
            <a:pPr algn="just" rtl="1" eaLnBrk="1" hangingPunct="1"/>
            <a:endParaRPr lang="fa-IR" altLang="fa-IR" sz="2000">
              <a:solidFill>
                <a:srgbClr val="FF0000"/>
              </a:solidFill>
              <a:cs typeface="B Nazanin" panose="00000400000000000000" pitchFamily="2" charset="-78"/>
            </a:endParaRPr>
          </a:p>
          <a:p>
            <a:pPr algn="just" rtl="1" eaLnBrk="1" hangingPunct="1"/>
            <a:r>
              <a:rPr lang="fa-IR" altLang="fa-IR" sz="2000">
                <a:solidFill>
                  <a:srgbClr val="FF0000"/>
                </a:solidFill>
                <a:cs typeface="B Nazanin" panose="00000400000000000000" pitchFamily="2" charset="-78"/>
              </a:rPr>
              <a:t>7- ساختن یک سامانه هویتی مثبت: </a:t>
            </a:r>
            <a:r>
              <a:rPr lang="fa-IR" altLang="fa-IR" sz="2000">
                <a:cs typeface="B Nazanin" panose="00000400000000000000" pitchFamily="2" charset="-78"/>
              </a:rPr>
              <a:t>خرید و فروش، فعالیت های فرهنگی، تفریحی و ورزشی و برنامه های برگزاری مراسم خاص به ایجاد تصویر ذهنی مطلوبی از شهر به عنوان یک مکان هیجان انگیز کمک می کند(پامیر، 1389: 28-32 ). همچنین استفاده از معماری بومی، تلفیق طبیعت منطقه با بافت شهری، احیا آیین های سنتی ، استفاده از وسیله های نقلیه قدیمی مانند درشکه و ...نیز موجب سرزنده نمودن فضاها می گردد.</a:t>
            </a:r>
          </a:p>
        </p:txBody>
      </p:sp>
      <p:pic>
        <p:nvPicPr>
          <p:cNvPr id="3074" name="Picture 2" descr="C:\Users\Mina\Desktop\wsp_piano__500.jpg"/>
          <p:cNvPicPr>
            <a:picLocks noChangeAspect="1" noChangeArrowheads="1"/>
          </p:cNvPicPr>
          <p:nvPr/>
        </p:nvPicPr>
        <p:blipFill>
          <a:blip r:embed="rId6"/>
          <a:srcRect/>
          <a:stretch>
            <a:fillRect/>
          </a:stretch>
        </p:blipFill>
        <p:spPr bwMode="auto">
          <a:xfrm>
            <a:off x="1546225" y="3429000"/>
            <a:ext cx="3657600" cy="27066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C:\Users\Mina\Desktop\3060_persp-aerial_large01.jpg"/>
          <p:cNvPicPr>
            <a:picLocks noChangeAspect="1" noChangeArrowheads="1"/>
          </p:cNvPicPr>
          <p:nvPr/>
        </p:nvPicPr>
        <p:blipFill>
          <a:blip r:embed="rId7"/>
          <a:srcRect/>
          <a:stretch>
            <a:fillRect/>
          </a:stretch>
        </p:blipFill>
        <p:spPr bwMode="auto">
          <a:xfrm>
            <a:off x="1546225" y="854075"/>
            <a:ext cx="3587750" cy="2254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1750"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1754"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sp>
        <p:nvSpPr>
          <p:cNvPr id="13" name="Rectangle 12"/>
          <p:cNvSpPr/>
          <p:nvPr/>
        </p:nvSpPr>
        <p:spPr>
          <a:xfrm>
            <a:off x="4930775" y="762000"/>
            <a:ext cx="3744913" cy="5632450"/>
          </a:xfrm>
          <a:prstGeom prst="rect">
            <a:avLst/>
          </a:prstGeom>
        </p:spPr>
        <p:txBody>
          <a:bodyPr>
            <a:spAutoFit/>
          </a:bodyPr>
          <a:lstStyle/>
          <a:p>
            <a:pPr algn="just" rtl="1" eaLnBrk="1" fontAlgn="auto" hangingPunct="1">
              <a:spcBef>
                <a:spcPts val="0"/>
              </a:spcBef>
              <a:spcAft>
                <a:spcPts val="0"/>
              </a:spcAft>
              <a:defRPr/>
            </a:pPr>
            <a:r>
              <a:rPr lang="fa-IR" dirty="0">
                <a:solidFill>
                  <a:srgbClr val="FF0000"/>
                </a:solidFill>
                <a:latin typeface="+mn-lt"/>
                <a:cs typeface="B Nazanin" pitchFamily="2" charset="-78"/>
              </a:rPr>
              <a:t>8- ایجاد جداره های فعال: </a:t>
            </a:r>
            <a:r>
              <a:rPr lang="fa-IR" dirty="0">
                <a:latin typeface="+mn-lt"/>
                <a:cs typeface="B Nazanin" pitchFamily="2" charset="-78"/>
              </a:rPr>
              <a:t>واژه جداره های فعال بیانگر ارتباط بین فعالیت های طبقه همکف ساختمان هایی است که جداره فضاها و یا خیابان ها را بوجود می آورند. یک لبه فعال، لبه ایی است که اجازه نوعی حرکت ویا رابطه بصری فردی که بیرون است و  فعالیت های داخل فراهم کند. همچنین تشویق فعالیت کافه ها و دکه های خیابانی به مکان های عمومی سرزندگی می بخشد.</a:t>
            </a:r>
          </a:p>
          <a:p>
            <a:pPr algn="just" rtl="1" eaLnBrk="1" fontAlgn="auto" hangingPunct="1">
              <a:spcBef>
                <a:spcPts val="0"/>
              </a:spcBef>
              <a:spcAft>
                <a:spcPts val="0"/>
              </a:spcAft>
              <a:defRPr/>
            </a:pPr>
            <a:r>
              <a:rPr lang="fa-IR" dirty="0">
                <a:solidFill>
                  <a:srgbClr val="FF0000"/>
                </a:solidFill>
                <a:latin typeface="+mn-lt"/>
                <a:cs typeface="B Nazanin" pitchFamily="2" charset="-78"/>
              </a:rPr>
              <a:t>9- توجه به مقیاس و دانه </a:t>
            </a:r>
            <a:r>
              <a:rPr lang="fa-IR" dirty="0">
                <a:latin typeface="+mn-lt"/>
                <a:cs typeface="B Nazanin" pitchFamily="2" charset="-78"/>
              </a:rPr>
              <a:t>بندی:محیط های متناسب با پیاده ها مکان هایی هستند که مقیاس آن ها با انسان ارتباط برقرار می کند.</a:t>
            </a:r>
          </a:p>
          <a:p>
            <a:pPr algn="just" rtl="1" eaLnBrk="1" fontAlgn="auto" hangingPunct="1">
              <a:spcBef>
                <a:spcPts val="0"/>
              </a:spcBef>
              <a:spcAft>
                <a:spcPts val="0"/>
              </a:spcAft>
              <a:defRPr/>
            </a:pPr>
            <a:r>
              <a:rPr lang="fa-IR" dirty="0">
                <a:solidFill>
                  <a:srgbClr val="FF0000"/>
                </a:solidFill>
                <a:latin typeface="+mn-lt"/>
                <a:cs typeface="B Nazanin" pitchFamily="2" charset="-78"/>
              </a:rPr>
              <a:t>10- استفاده از آب، گیاه و هنر: </a:t>
            </a:r>
            <a:r>
              <a:rPr lang="fa-IR" dirty="0">
                <a:latin typeface="+mn-lt"/>
                <a:cs typeface="B Nazanin" pitchFamily="2" charset="-78"/>
              </a:rPr>
              <a:t>یکی از خوشایند ترین تجربیاتی که در شهرها وجود دارد، احتمالا مواجهه ساده با تضاد بین سطوح سخت ساختمان ها، خیابان ها و جاده ها و نرمی آشکار فضای سبز و آب می باشد. یک درخت یا فواره با گیاهی جذاب می تواند فضایی کوچک را خاطره انگیز نموده و نشانی برای فصل باشد. در بر گرفتن آثار هنری در منظر شهری همچنین می تواند معنا و هویت را ارتقا بخشد( رابرتز،گرید،1390: 70-80).</a:t>
            </a:r>
            <a:endParaRPr lang="en-US" dirty="0">
              <a:latin typeface="+mn-lt"/>
              <a:cs typeface="B Nazanin" pitchFamily="2" charset="-78"/>
            </a:endParaRPr>
          </a:p>
        </p:txBody>
      </p:sp>
      <p:pic>
        <p:nvPicPr>
          <p:cNvPr id="4098" name="Picture 2" descr="C:\Users\Mina\Desktop\campus.jpg"/>
          <p:cNvPicPr>
            <a:picLocks noChangeAspect="1" noChangeArrowheads="1"/>
          </p:cNvPicPr>
          <p:nvPr/>
        </p:nvPicPr>
        <p:blipFill>
          <a:blip r:embed="rId6"/>
          <a:srcRect/>
          <a:stretch>
            <a:fillRect/>
          </a:stretch>
        </p:blipFill>
        <p:spPr bwMode="auto">
          <a:xfrm>
            <a:off x="1574800" y="3962400"/>
            <a:ext cx="3330575" cy="2076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9" name="Picture 3" descr="C:\Users\Mina\Desktop\mixed-use.jpg"/>
          <p:cNvPicPr>
            <a:picLocks noChangeAspect="1" noChangeArrowheads="1"/>
          </p:cNvPicPr>
          <p:nvPr/>
        </p:nvPicPr>
        <p:blipFill>
          <a:blip r:embed="rId7"/>
          <a:srcRect/>
          <a:stretch>
            <a:fillRect/>
          </a:stretch>
        </p:blipFill>
        <p:spPr bwMode="auto">
          <a:xfrm>
            <a:off x="1574800" y="1295400"/>
            <a:ext cx="3362325" cy="21224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4342"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 name="Picture 3" descr="\\Pc82\PC82_File_Exchange\Picture1.jpg"/>
          <p:cNvPicPr>
            <a:picLocks noChangeAspect="1" noChangeArrowheads="1"/>
          </p:cNvPicPr>
          <p:nvPr/>
        </p:nvPicPr>
        <p:blipFill>
          <a:blip r:embed="rId6">
            <a:clrChange>
              <a:clrFrom>
                <a:srgbClr val="FFFFFF"/>
              </a:clrFrom>
              <a:clrTo>
                <a:srgbClr val="FFFFFF">
                  <a:alpha val="0"/>
                </a:srgbClr>
              </a:clrTo>
            </a:clrChange>
            <a:duotone>
              <a:prstClr val="black"/>
              <a:schemeClr val="accent5">
                <a:tint val="45000"/>
                <a:satMod val="400000"/>
              </a:schemeClr>
            </a:duotone>
          </a:blip>
          <a:srcRect/>
          <a:stretch>
            <a:fillRect/>
          </a:stretch>
        </p:blipFill>
        <p:spPr bwMode="auto">
          <a:xfrm>
            <a:off x="990600" y="2514600"/>
            <a:ext cx="6340475" cy="4519612"/>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2774"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4876800" y="685800"/>
            <a:ext cx="3744913" cy="6186488"/>
          </a:xfrm>
          <a:prstGeom prst="rect">
            <a:avLst/>
          </a:prstGeom>
        </p:spPr>
        <p:txBody>
          <a:bodyPr>
            <a:spAutoFit/>
          </a:bodyPr>
          <a:lstStyle/>
          <a:p>
            <a:pPr algn="just" rtl="1" eaLnBrk="1" fontAlgn="auto" hangingPunct="1">
              <a:spcBef>
                <a:spcPts val="0"/>
              </a:spcBef>
              <a:spcAft>
                <a:spcPts val="0"/>
              </a:spcAft>
              <a:defRPr/>
            </a:pPr>
            <a:r>
              <a:rPr lang="fa-IR" dirty="0">
                <a:solidFill>
                  <a:srgbClr val="FF0000"/>
                </a:solidFill>
                <a:latin typeface="+mn-lt"/>
                <a:cs typeface="B Nazanin" pitchFamily="2" charset="-78"/>
              </a:rPr>
              <a:t>11- توجه به ایجاد کیفیت پیچیدگی و ابهام در فضاهای شهری</a:t>
            </a:r>
            <a:r>
              <a:rPr lang="fa-IR" dirty="0">
                <a:latin typeface="+mn-lt"/>
                <a:cs typeface="B Nazanin" pitchFamily="2" charset="-78"/>
              </a:rPr>
              <a:t>:( شیوه معماری، نشانه ها، فضاهای ایستا و پویا، نورپردازی های ویژه، تلفیق طبیعت با بافت شهری و ....)</a:t>
            </a:r>
          </a:p>
          <a:p>
            <a:pPr algn="just" rtl="1" eaLnBrk="1" fontAlgn="auto" hangingPunct="1">
              <a:spcBef>
                <a:spcPts val="0"/>
              </a:spcBef>
              <a:spcAft>
                <a:spcPts val="0"/>
              </a:spcAft>
              <a:defRPr/>
            </a:pPr>
            <a:endParaRPr lang="fa-IR" dirty="0">
              <a:latin typeface="+mn-lt"/>
              <a:cs typeface="B Nazanin" pitchFamily="2" charset="-78"/>
            </a:endParaRPr>
          </a:p>
          <a:p>
            <a:pPr algn="just" rtl="1" eaLnBrk="1" fontAlgn="auto" hangingPunct="1">
              <a:spcBef>
                <a:spcPts val="0"/>
              </a:spcBef>
              <a:spcAft>
                <a:spcPts val="0"/>
              </a:spcAft>
              <a:defRPr/>
            </a:pPr>
            <a:endParaRPr lang="en-US" dirty="0">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 12- </a:t>
            </a:r>
            <a:r>
              <a:rPr lang="fa-IR" dirty="0">
                <a:solidFill>
                  <a:srgbClr val="FF0000"/>
                </a:solidFill>
                <a:latin typeface="+mn-lt"/>
                <a:cs typeface="B Nazanin" pitchFamily="2" charset="-78"/>
              </a:rPr>
              <a:t>توجه به ایجاد تنوع در امکان انتخاب وسیله سفر خصوصاً مسیرهای گسترده عابر پیاده</a:t>
            </a:r>
          </a:p>
          <a:p>
            <a:pPr algn="just" rtl="1" eaLnBrk="1" fontAlgn="auto" hangingPunct="1">
              <a:spcBef>
                <a:spcPts val="0"/>
              </a:spcBef>
              <a:spcAft>
                <a:spcPts val="0"/>
              </a:spcAft>
              <a:defRPr/>
            </a:pPr>
            <a:endParaRPr lang="fa-IR" dirty="0">
              <a:solidFill>
                <a:srgbClr val="FF0000"/>
              </a:solidFill>
              <a:latin typeface="+mn-lt"/>
              <a:cs typeface="B Nazanin" pitchFamily="2" charset="-78"/>
            </a:endParaRPr>
          </a:p>
          <a:p>
            <a:pPr algn="just" rtl="1" eaLnBrk="1" fontAlgn="auto" hangingPunct="1">
              <a:spcBef>
                <a:spcPts val="0"/>
              </a:spcBef>
              <a:spcAft>
                <a:spcPts val="0"/>
              </a:spcAft>
              <a:defRPr/>
            </a:pPr>
            <a:endParaRPr lang="en-US" dirty="0">
              <a:solidFill>
                <a:srgbClr val="FF0000"/>
              </a:solidFill>
              <a:latin typeface="+mn-lt"/>
              <a:cs typeface="B Nazanin" pitchFamily="2" charset="-78"/>
            </a:endParaRPr>
          </a:p>
          <a:p>
            <a:pPr algn="just" rtl="1" eaLnBrk="1" fontAlgn="auto" hangingPunct="1">
              <a:spcBef>
                <a:spcPts val="0"/>
              </a:spcBef>
              <a:spcAft>
                <a:spcPts val="0"/>
              </a:spcAft>
              <a:defRPr/>
            </a:pPr>
            <a:r>
              <a:rPr lang="fa-IR" dirty="0">
                <a:solidFill>
                  <a:srgbClr val="FF0000"/>
                </a:solidFill>
                <a:latin typeface="+mn-lt"/>
                <a:cs typeface="B Nazanin" pitchFamily="2" charset="-78"/>
              </a:rPr>
              <a:t>13- تشویق به تحرک، فعالیت و حیات خیابانی </a:t>
            </a:r>
            <a:r>
              <a:rPr lang="fa-IR" dirty="0">
                <a:latin typeface="+mn-lt"/>
                <a:cs typeface="B Nazanin" pitchFamily="2" charset="-78"/>
              </a:rPr>
              <a:t>( با برگزاری نمایشگاه ها،مسابقات،روز بازارها و ... در فضاهای شهری )</a:t>
            </a:r>
          </a:p>
          <a:p>
            <a:pPr algn="just" rtl="1" eaLnBrk="1" fontAlgn="auto" hangingPunct="1">
              <a:spcBef>
                <a:spcPts val="0"/>
              </a:spcBef>
              <a:spcAft>
                <a:spcPts val="0"/>
              </a:spcAft>
              <a:defRPr/>
            </a:pPr>
            <a:endParaRPr lang="fa-IR" dirty="0">
              <a:latin typeface="+mn-lt"/>
              <a:cs typeface="B Nazanin" pitchFamily="2" charset="-78"/>
            </a:endParaRPr>
          </a:p>
          <a:p>
            <a:pPr algn="just" rtl="1" eaLnBrk="1" fontAlgn="auto" hangingPunct="1">
              <a:spcBef>
                <a:spcPts val="0"/>
              </a:spcBef>
              <a:spcAft>
                <a:spcPts val="0"/>
              </a:spcAft>
              <a:defRPr/>
            </a:pPr>
            <a:endParaRPr lang="en-US" dirty="0">
              <a:latin typeface="+mn-lt"/>
              <a:cs typeface="B Nazanin" pitchFamily="2" charset="-78"/>
            </a:endParaRPr>
          </a:p>
          <a:p>
            <a:pPr algn="just" rtl="1" eaLnBrk="1" fontAlgn="auto" hangingPunct="1">
              <a:spcBef>
                <a:spcPts val="0"/>
              </a:spcBef>
              <a:spcAft>
                <a:spcPts val="0"/>
              </a:spcAft>
              <a:defRPr/>
            </a:pPr>
            <a:r>
              <a:rPr lang="fa-IR" dirty="0">
                <a:solidFill>
                  <a:srgbClr val="FF0000"/>
                </a:solidFill>
                <a:latin typeface="+mn-lt"/>
                <a:cs typeface="B Nazanin" pitchFamily="2" charset="-78"/>
              </a:rPr>
              <a:t>14- توجه به تنوع در ساعتهای فعالیت مغازه­ها و مکانهای جمعی</a:t>
            </a:r>
          </a:p>
          <a:p>
            <a:pPr algn="just" rtl="1" eaLnBrk="1" fontAlgn="auto" hangingPunct="1">
              <a:spcBef>
                <a:spcPts val="0"/>
              </a:spcBef>
              <a:spcAft>
                <a:spcPts val="0"/>
              </a:spcAft>
              <a:defRPr/>
            </a:pPr>
            <a:endParaRPr lang="fa-IR" dirty="0">
              <a:solidFill>
                <a:srgbClr val="FF0000"/>
              </a:solidFill>
              <a:latin typeface="+mn-lt"/>
              <a:cs typeface="B Nazanin" pitchFamily="2" charset="-78"/>
            </a:endParaRPr>
          </a:p>
          <a:p>
            <a:pPr algn="just" rtl="1" eaLnBrk="1" fontAlgn="auto" hangingPunct="1">
              <a:spcBef>
                <a:spcPts val="0"/>
              </a:spcBef>
              <a:spcAft>
                <a:spcPts val="0"/>
              </a:spcAft>
              <a:defRPr/>
            </a:pPr>
            <a:endParaRPr lang="en-US" dirty="0">
              <a:solidFill>
                <a:srgbClr val="FF0000"/>
              </a:solidFill>
              <a:latin typeface="+mn-lt"/>
              <a:cs typeface="B Nazanin" pitchFamily="2" charset="-78"/>
            </a:endParaRPr>
          </a:p>
          <a:p>
            <a:pPr algn="just" rtl="1" eaLnBrk="1" fontAlgn="auto" hangingPunct="1">
              <a:spcBef>
                <a:spcPts val="0"/>
              </a:spcBef>
              <a:spcAft>
                <a:spcPts val="0"/>
              </a:spcAft>
              <a:defRPr/>
            </a:pPr>
            <a:r>
              <a:rPr lang="fa-IR" dirty="0">
                <a:solidFill>
                  <a:srgbClr val="FF0000"/>
                </a:solidFill>
                <a:latin typeface="+mn-lt"/>
                <a:cs typeface="B Nazanin" pitchFamily="2" charset="-78"/>
              </a:rPr>
              <a:t>15- توجه به اطلاع­رسانی و انتشار خبرها در شهر </a:t>
            </a:r>
            <a:r>
              <a:rPr lang="en-US" dirty="0">
                <a:latin typeface="+mn-lt"/>
                <a:cs typeface="B Nazanin" pitchFamily="2" charset="-78"/>
              </a:rPr>
              <a:t>.(Montgomery, 1998:100-102)</a:t>
            </a:r>
          </a:p>
          <a:p>
            <a:pPr algn="just" rtl="1" eaLnBrk="1" fontAlgn="auto" hangingPunct="1">
              <a:spcBef>
                <a:spcPts val="0"/>
              </a:spcBef>
              <a:spcAft>
                <a:spcPts val="0"/>
              </a:spcAft>
              <a:defRPr/>
            </a:pPr>
            <a:endParaRPr lang="en-US" dirty="0">
              <a:latin typeface="+mn-lt"/>
              <a:cs typeface="B Nazanin" pitchFamily="2" charset="-78"/>
            </a:endParaRPr>
          </a:p>
        </p:txBody>
      </p:sp>
      <p:sp>
        <p:nvSpPr>
          <p:cNvPr id="32779" name="TextBox 13"/>
          <p:cNvSpPr txBox="1">
            <a:spLocks noChangeArrowheads="1"/>
          </p:cNvSpPr>
          <p:nvPr/>
        </p:nvSpPr>
        <p:spPr bwMode="auto">
          <a:xfrm>
            <a:off x="1916113" y="793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تاثیر مدیریت شهری در خلق فضاهای سرزنده شهری به چه صورت است؟</a:t>
            </a:r>
            <a:endParaRPr lang="en-US" altLang="fa-IR" b="1" u="sng">
              <a:solidFill>
                <a:schemeClr val="bg1"/>
              </a:solidFill>
              <a:cs typeface="B Nazanin" panose="00000400000000000000" pitchFamily="2" charset="-78"/>
            </a:endParaRPr>
          </a:p>
        </p:txBody>
      </p:sp>
      <p:pic>
        <p:nvPicPr>
          <p:cNvPr id="14" name="Picture 13" descr="E:\pic\Europe\8.Bruxelles\15 (14).JPG"/>
          <p:cNvPicPr/>
          <p:nvPr/>
        </p:nvPicPr>
        <p:blipFill>
          <a:blip r:embed="rId6"/>
          <a:srcRect/>
          <a:stretch>
            <a:fillRect/>
          </a:stretch>
        </p:blipFill>
        <p:spPr bwMode="auto">
          <a:xfrm>
            <a:off x="1524000" y="4191000"/>
            <a:ext cx="3338513" cy="25320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2" name="Picture 2" descr="C:\Users\Mina\Desktop\azmy_Page_06_Image_0001.jpg"/>
          <p:cNvPicPr>
            <a:picLocks noChangeAspect="1" noChangeArrowheads="1"/>
          </p:cNvPicPr>
          <p:nvPr/>
        </p:nvPicPr>
        <p:blipFill>
          <a:blip r:embed="rId7" cstate="print"/>
          <a:srcRect/>
          <a:stretch>
            <a:fillRect/>
          </a:stretch>
        </p:blipFill>
        <p:spPr bwMode="auto">
          <a:xfrm>
            <a:off x="1538288" y="685800"/>
            <a:ext cx="3338512" cy="2112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descr="D:\motefareghe\picture\securedownloadCAC9KRD8.jpg"/>
          <p:cNvPicPr/>
          <p:nvPr/>
        </p:nvPicPr>
        <p:blipFill>
          <a:blip r:embed="rId8" cstate="print"/>
          <a:srcRect/>
          <a:stretch>
            <a:fillRect/>
          </a:stretch>
        </p:blipFill>
        <p:spPr bwMode="auto">
          <a:xfrm>
            <a:off x="1524000" y="2897188"/>
            <a:ext cx="3338513" cy="11779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3798"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1447800" y="685800"/>
            <a:ext cx="7173913" cy="5940425"/>
          </a:xfrm>
          <a:prstGeom prst="rect">
            <a:avLst/>
          </a:prstGeom>
        </p:spPr>
        <p:txBody>
          <a:bodyPr>
            <a:spAutoFit/>
          </a:bodyPr>
          <a:lstStyle/>
          <a:p>
            <a:pPr marL="342900" indent="-342900" algn="just" rtl="1" eaLnBrk="1" fontAlgn="auto" hangingPunct="1">
              <a:spcBef>
                <a:spcPts val="0"/>
              </a:spcBef>
              <a:spcAft>
                <a:spcPts val="0"/>
              </a:spcAft>
              <a:buFont typeface="+mj-lt"/>
              <a:buAutoNum type="arabicPeriod"/>
              <a:defRPr/>
            </a:pPr>
            <a:r>
              <a:rPr lang="fa-IR" sz="2000" dirty="0">
                <a:latin typeface="+mn-lt"/>
                <a:cs typeface="B Nazanin" pitchFamily="2" charset="-78"/>
              </a:rPr>
              <a:t>پامیر،سای(1389)آفرینش مرکز شهری سرزنده،ترجمه مصطفی بهزادفر،امیر شکیبا منش،انتشارات دانشگاه علم و صنعت،تهران</a:t>
            </a:r>
          </a:p>
          <a:p>
            <a:pPr marL="342900" indent="-342900" algn="just" rtl="1" eaLnBrk="1" fontAlgn="auto" hangingPunct="1">
              <a:spcBef>
                <a:spcPts val="0"/>
              </a:spcBef>
              <a:spcAft>
                <a:spcPts val="0"/>
              </a:spcAft>
              <a:buFont typeface="+mj-lt"/>
              <a:buAutoNum type="arabicPeriod"/>
              <a:defRPr/>
            </a:pPr>
            <a:r>
              <a:rPr lang="fa-IR" sz="2000" dirty="0">
                <a:latin typeface="+mn-lt"/>
                <a:cs typeface="B Nazanin" pitchFamily="2" charset="-78"/>
              </a:rPr>
              <a:t>رابرتز،ماریون،گرید،کلارا(1390) رویکردی به سوی طراحی شهری(روش ها و فنون طراحی شهری) ترجمه راضیه رضازاده،مصطفی عباس زادگان،انتشارات دانشگاه علم و صنعت،تهران</a:t>
            </a:r>
          </a:p>
          <a:p>
            <a:pPr marL="342900" indent="-342900" algn="just" rtl="1" eaLnBrk="1" fontAlgn="auto" hangingPunct="1">
              <a:spcBef>
                <a:spcPts val="0"/>
              </a:spcBef>
              <a:spcAft>
                <a:spcPts val="0"/>
              </a:spcAft>
              <a:buFont typeface="+mj-lt"/>
              <a:buAutoNum type="arabicPeriod"/>
              <a:defRPr/>
            </a:pPr>
            <a:r>
              <a:rPr lang="fa-IR" sz="2000" dirty="0">
                <a:cs typeface="B Nazanin" pitchFamily="2" charset="-78"/>
              </a:rPr>
              <a:t>خستو،مریم،سعیدی رضوانی،نوید(1389)عوامل موثر بر سرزندگی فضاهای شهری،خلق یک فضای شهری سرزنده با تکیه بر مفهوم» مرکز خرید پیاده «، نشریه هویت شهر،شماره ششم،تهران</a:t>
            </a:r>
            <a:endParaRPr lang="fa-IR" sz="2000"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sz="2000" dirty="0">
                <a:cs typeface="B Nazanin" pitchFamily="2" charset="-78"/>
              </a:rPr>
              <a:t>ستاری ساربانقلی،حسن،ذبیحی،حسین(1388)» نگرشی بر مفاهیم مدیریت شهری حضرت رسول اکرم در شهر مدینه تجلی زیبای مدیریت شهری در شهر اسلامی»، نشریه فراسوی مدیریت،شماره دهم</a:t>
            </a:r>
            <a:endParaRPr lang="fa-IR" sz="2000"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sz="2000" dirty="0">
                <a:latin typeface="+mn-lt"/>
                <a:cs typeface="B Nazanin" pitchFamily="2" charset="-78"/>
              </a:rPr>
              <a:t>سعیدنیا،احمد(1379)مدیریت شهری،سازمان شهرداری های کشور،جلد یازدهم، تهران</a:t>
            </a:r>
          </a:p>
          <a:p>
            <a:pPr marL="342900" indent="-342900" algn="just" rtl="1" eaLnBrk="1" fontAlgn="auto" hangingPunct="1">
              <a:spcBef>
                <a:spcPts val="0"/>
              </a:spcBef>
              <a:spcAft>
                <a:spcPts val="0"/>
              </a:spcAft>
              <a:buFont typeface="+mj-lt"/>
              <a:buAutoNum type="arabicPeriod"/>
              <a:defRPr/>
            </a:pPr>
            <a:r>
              <a:rPr lang="fa-IR" sz="2000" dirty="0">
                <a:latin typeface="+mn-lt"/>
                <a:cs typeface="B Nazanin" pitchFamily="2" charset="-78"/>
              </a:rPr>
              <a:t>صرافی و دیگران(1379) مفهوم مبانی و چالش های مدیریت شهری، فصلنامه مدیریت شهری، شماره دوم، سازمان شهرداری ها و دهیاری های کشور، انتشارات سازمان شهرداری های کشور،تهران</a:t>
            </a:r>
          </a:p>
          <a:p>
            <a:pPr marL="342900" indent="-342900" algn="just" rtl="1" eaLnBrk="1" fontAlgn="auto" hangingPunct="1">
              <a:spcBef>
                <a:spcPts val="0"/>
              </a:spcBef>
              <a:spcAft>
                <a:spcPts val="0"/>
              </a:spcAft>
              <a:buFont typeface="+mj-lt"/>
              <a:buAutoNum type="arabicPeriod"/>
              <a:defRPr/>
            </a:pPr>
            <a:endParaRPr lang="fa-IR" sz="2000"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endParaRPr lang="fa-IR" sz="2000" dirty="0">
              <a:latin typeface="+mn-lt"/>
              <a:cs typeface="B Nazanin" pitchFamily="2" charset="-78"/>
            </a:endParaRPr>
          </a:p>
          <a:p>
            <a:pPr marL="342900" indent="-342900" eaLnBrk="1" fontAlgn="auto" hangingPunct="1">
              <a:spcBef>
                <a:spcPts val="0"/>
              </a:spcBef>
              <a:spcAft>
                <a:spcPts val="0"/>
              </a:spcAft>
              <a:buFont typeface="+mj-lt"/>
              <a:buAutoNum type="arabicPeriod"/>
              <a:defRPr/>
            </a:pPr>
            <a:r>
              <a:rPr lang="en-US" sz="2000" dirty="0">
                <a:cs typeface="Arial" charset="0"/>
              </a:rPr>
              <a:t>Montgomery, J. (1998), Making a city: urbanity, Vitality and Urban Design, Journal of Urban Design, Vol.3, No.1</a:t>
            </a:r>
            <a:endParaRPr lang="en-US" sz="2000" dirty="0">
              <a:latin typeface="+mn-lt"/>
              <a:cs typeface="B Nazanin" pitchFamily="2" charset="-78"/>
            </a:endParaRPr>
          </a:p>
        </p:txBody>
      </p:sp>
      <p:sp>
        <p:nvSpPr>
          <p:cNvPr id="33803" name="TextBox 13"/>
          <p:cNvSpPr txBox="1">
            <a:spLocks noChangeArrowheads="1"/>
          </p:cNvSpPr>
          <p:nvPr/>
        </p:nvSpPr>
        <p:spPr bwMode="auto">
          <a:xfrm>
            <a:off x="1447800"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b="1" u="sng">
                <a:solidFill>
                  <a:schemeClr val="bg1"/>
                </a:solidFill>
                <a:cs typeface="B Nazanin" panose="00000400000000000000" pitchFamily="2" charset="-78"/>
              </a:rPr>
              <a:t>منابع</a:t>
            </a:r>
            <a:endParaRPr lang="en-US" altLang="fa-IR" b="1" u="sng">
              <a:solidFill>
                <a:schemeClr val="bg1"/>
              </a:solidFill>
              <a:cs typeface="B Nazanin" panose="00000400000000000000"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4822"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 name="Rectangle 2"/>
          <p:cNvSpPr/>
          <p:nvPr/>
        </p:nvSpPr>
        <p:spPr>
          <a:xfrm>
            <a:off x="1066800" y="5092700"/>
            <a:ext cx="2819400" cy="922338"/>
          </a:xfrm>
          <a:prstGeom prst="rect">
            <a:avLst/>
          </a:prstGeom>
        </p:spPr>
        <p:txBody>
          <a:bodyPr>
            <a:spAutoFit/>
          </a:bodyPr>
          <a:lstStyle/>
          <a:p>
            <a:pPr algn="just" rtl="1" eaLnBrk="1" fontAlgn="auto" hangingPunct="1">
              <a:spcBef>
                <a:spcPts val="0"/>
              </a:spcBef>
              <a:spcAft>
                <a:spcPts val="0"/>
              </a:spcAft>
              <a:defRPr/>
            </a:pPr>
            <a:r>
              <a:rPr lang="fa-IR" sz="5400" b="1" u="sng" dirty="0">
                <a:latin typeface="+mn-lt"/>
                <a:cs typeface="B Homa" pitchFamily="2" charset="-78"/>
              </a:rPr>
              <a:t>پایان</a:t>
            </a:r>
            <a:endParaRPr lang="en-US" sz="5400" b="1" u="sng" dirty="0">
              <a:latin typeface="+mn-lt"/>
              <a:cs typeface="B Homa"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5366"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p:nvPr/>
        </p:nvSpPr>
        <p:spPr>
          <a:xfrm>
            <a:off x="1611313" y="1524000"/>
            <a:ext cx="7010400" cy="4708525"/>
          </a:xfrm>
          <a:prstGeom prst="rect">
            <a:avLst/>
          </a:prstGeom>
          <a:noFill/>
        </p:spPr>
        <p:txBody>
          <a:bodyPr>
            <a:spAutoFit/>
          </a:bodyPr>
          <a:lstStyle/>
          <a:p>
            <a:pPr algn="just" rtl="1" eaLnBrk="1" fontAlgn="auto" hangingPunct="1">
              <a:spcBef>
                <a:spcPts val="0"/>
              </a:spcBef>
              <a:spcAft>
                <a:spcPts val="0"/>
              </a:spcAft>
              <a:defRPr/>
            </a:pPr>
            <a:r>
              <a:rPr lang="fa-IR" sz="2000" dirty="0">
                <a:latin typeface="+mn-lt"/>
                <a:cs typeface="B Nazanin" pitchFamily="2" charset="-78"/>
              </a:rPr>
              <a:t> </a:t>
            </a:r>
            <a:r>
              <a:rPr lang="fa-IR" sz="2000" u="sng" dirty="0">
                <a:solidFill>
                  <a:schemeClr val="accent6">
                    <a:lumMod val="75000"/>
                  </a:schemeClr>
                </a:solidFill>
                <a:latin typeface="+mn-lt"/>
                <a:cs typeface="B Nazanin" pitchFamily="2" charset="-78"/>
              </a:rPr>
              <a:t>مفهوم مدیریت شهری:</a:t>
            </a:r>
          </a:p>
          <a:p>
            <a:pPr algn="just" rtl="1" eaLnBrk="1" fontAlgn="auto" hangingPunct="1">
              <a:spcBef>
                <a:spcPts val="0"/>
              </a:spcBef>
              <a:spcAft>
                <a:spcPts val="0"/>
              </a:spcAft>
              <a:defRPr/>
            </a:pPr>
            <a:r>
              <a:rPr lang="fa-IR" sz="2000" dirty="0">
                <a:latin typeface="+mn-lt"/>
                <a:cs typeface="B Nazanin" pitchFamily="2" charset="-78"/>
              </a:rPr>
              <a:t>مفهوم مدیریت شهری در تعاریف کل نگر از مفهوم صرف اداره امور شهر فراتر می رود و با </a:t>
            </a:r>
            <a:r>
              <a:rPr lang="fa-IR" sz="2000" dirty="0">
                <a:solidFill>
                  <a:srgbClr val="FF0000"/>
                </a:solidFill>
                <a:latin typeface="+mn-lt"/>
                <a:cs typeface="B Nazanin" pitchFamily="2" charset="-78"/>
              </a:rPr>
              <a:t>ساختارهای اجتماعی، سیاسی و اقتصادی </a:t>
            </a:r>
            <a:r>
              <a:rPr lang="fa-IR" sz="2000" dirty="0">
                <a:latin typeface="+mn-lt"/>
                <a:cs typeface="B Nazanin" pitchFamily="2" charset="-78"/>
              </a:rPr>
              <a:t>پیوند می یابد و نقش فعالتری در توسعه شهر پیدا می کند. در این نگرش مدیریت شهری </a:t>
            </a:r>
            <a:r>
              <a:rPr lang="fa-IR" sz="2000" dirty="0">
                <a:solidFill>
                  <a:srgbClr val="FF0000"/>
                </a:solidFill>
                <a:latin typeface="+mn-lt"/>
                <a:cs typeface="B Nazanin" pitchFamily="2" charset="-78"/>
              </a:rPr>
              <a:t>مسئولیتی استراتژیک </a:t>
            </a:r>
            <a:r>
              <a:rPr lang="fa-IR" sz="2000" dirty="0">
                <a:latin typeface="+mn-lt"/>
                <a:cs typeface="B Nazanin" pitchFamily="2" charset="-78"/>
              </a:rPr>
              <a:t>تلقی می شود که ضرورتا با نتایج و پیامد های عملیاتی نیز همراه است و به همین دلیل تعامل آن با حوزه های قدرت، سیاست، اجتماع و اقتصاد شهری اجتناب ناپذیر می شود(ستاری ساربانقلی،ذبیحی،1388: 111).</a:t>
            </a:r>
          </a:p>
          <a:p>
            <a:pPr algn="just" rtl="1" eaLnBrk="1" fontAlgn="auto" hangingPunct="1">
              <a:spcBef>
                <a:spcPts val="0"/>
              </a:spcBef>
              <a:spcAft>
                <a:spcPts val="0"/>
              </a:spcAft>
              <a:defRPr/>
            </a:pPr>
            <a:r>
              <a:rPr lang="fa-IR" sz="2000" u="sng" dirty="0">
                <a:solidFill>
                  <a:schemeClr val="accent6">
                    <a:lumMod val="75000"/>
                  </a:schemeClr>
                </a:solidFill>
                <a:latin typeface="+mn-lt"/>
                <a:cs typeface="B Nazanin" pitchFamily="2" charset="-78"/>
              </a:rPr>
              <a:t>هدف مدیریت شهری:</a:t>
            </a:r>
          </a:p>
          <a:p>
            <a:pPr algn="just" rtl="1" eaLnBrk="1" fontAlgn="auto" hangingPunct="1">
              <a:spcBef>
                <a:spcPts val="0"/>
              </a:spcBef>
              <a:spcAft>
                <a:spcPts val="0"/>
              </a:spcAft>
              <a:defRPr/>
            </a:pPr>
            <a:r>
              <a:rPr lang="fa-IR" sz="2000" dirty="0">
                <a:latin typeface="+mn-lt"/>
                <a:cs typeface="B Nazanin" pitchFamily="2" charset="-78"/>
              </a:rPr>
              <a:t>مهمترین هدف مدیریت شهری را می توان در </a:t>
            </a:r>
            <a:r>
              <a:rPr lang="fa-IR" sz="2000" dirty="0">
                <a:solidFill>
                  <a:srgbClr val="FF0000"/>
                </a:solidFill>
                <a:latin typeface="+mn-lt"/>
                <a:cs typeface="B Nazanin" pitchFamily="2" charset="-78"/>
              </a:rPr>
              <a:t>ارتقای شرایط کار و زندگی جمعیت ساکن</a:t>
            </a:r>
            <a:r>
              <a:rPr lang="fa-IR" sz="2000" dirty="0">
                <a:latin typeface="+mn-lt"/>
                <a:cs typeface="B Nazanin" pitchFamily="2" charset="-78"/>
              </a:rPr>
              <a:t> در قالب اقشار و گروه های مختلف اجتماعی و اقتصادی و </a:t>
            </a:r>
            <a:r>
              <a:rPr lang="fa-IR" sz="2000" dirty="0">
                <a:solidFill>
                  <a:srgbClr val="FF0000"/>
                </a:solidFill>
                <a:latin typeface="+mn-lt"/>
                <a:cs typeface="B Nazanin" pitchFamily="2" charset="-78"/>
              </a:rPr>
              <a:t>حفاظت از حقوق شهروندان</a:t>
            </a:r>
            <a:r>
              <a:rPr lang="fa-IR" sz="2000" dirty="0">
                <a:latin typeface="+mn-lt"/>
                <a:cs typeface="B Nazanin" pitchFamily="2" charset="-78"/>
              </a:rPr>
              <a:t>، </a:t>
            </a:r>
            <a:r>
              <a:rPr lang="fa-IR" sz="2000" dirty="0">
                <a:solidFill>
                  <a:srgbClr val="FF0000"/>
                </a:solidFill>
                <a:latin typeface="+mn-lt"/>
                <a:cs typeface="B Nazanin" pitchFamily="2" charset="-78"/>
              </a:rPr>
              <a:t>تشویق به توسعه اقتصادی و اجتماعی پایدار </a:t>
            </a:r>
            <a:r>
              <a:rPr lang="fa-IR" sz="2000" dirty="0">
                <a:latin typeface="+mn-lt"/>
                <a:cs typeface="B Nazanin" pitchFamily="2" charset="-78"/>
              </a:rPr>
              <a:t>و </a:t>
            </a:r>
            <a:r>
              <a:rPr lang="fa-IR" sz="2000" dirty="0">
                <a:solidFill>
                  <a:srgbClr val="FF0000"/>
                </a:solidFill>
                <a:latin typeface="+mn-lt"/>
                <a:cs typeface="B Nazanin" pitchFamily="2" charset="-78"/>
              </a:rPr>
              <a:t>حفاظت از محیط کالبدی </a:t>
            </a:r>
            <a:r>
              <a:rPr lang="fa-IR" sz="2000" dirty="0">
                <a:latin typeface="+mn-lt"/>
                <a:cs typeface="B Nazanin" pitchFamily="2" charset="-78"/>
              </a:rPr>
              <a:t>دانست( سعیدنیا،46:1379)</a:t>
            </a:r>
          </a:p>
          <a:p>
            <a:pPr algn="just" rtl="1" eaLnBrk="1" fontAlgn="auto" hangingPunct="1">
              <a:spcBef>
                <a:spcPts val="0"/>
              </a:spcBef>
              <a:spcAft>
                <a:spcPts val="0"/>
              </a:spcAft>
              <a:defRPr/>
            </a:pPr>
            <a:r>
              <a:rPr lang="fa-IR" sz="2000" dirty="0">
                <a:latin typeface="+mn-lt"/>
                <a:cs typeface="B Nazanin" pitchFamily="2" charset="-78"/>
              </a:rPr>
              <a:t>بدین سان مدیریت شهری عبارت است از </a:t>
            </a:r>
            <a:r>
              <a:rPr lang="fa-IR" sz="2000" dirty="0">
                <a:solidFill>
                  <a:srgbClr val="FF0000"/>
                </a:solidFill>
                <a:latin typeface="+mn-lt"/>
                <a:cs typeface="B Nazanin" pitchFamily="2" charset="-78"/>
              </a:rPr>
              <a:t>سازماندهی عوامل و منابع برای پاسخگویی به نیازهای ساکنین شهر</a:t>
            </a:r>
            <a:r>
              <a:rPr lang="fa-IR" sz="2000" dirty="0">
                <a:latin typeface="+mn-lt"/>
                <a:cs typeface="B Nazanin" pitchFamily="2" charset="-78"/>
              </a:rPr>
              <a:t> است( صرافی و دیگران،1379: 81).</a:t>
            </a:r>
          </a:p>
          <a:p>
            <a:pPr algn="just" rtl="1" eaLnBrk="1" fontAlgn="auto" hangingPunct="1">
              <a:spcBef>
                <a:spcPts val="0"/>
              </a:spcBef>
              <a:spcAft>
                <a:spcPts val="0"/>
              </a:spcAft>
              <a:defRPr/>
            </a:pPr>
            <a:endParaRPr lang="en-US" sz="2000" dirty="0">
              <a:latin typeface="+mn-lt"/>
              <a:cs typeface="B Nazanin" pitchFamily="2" charset="-78"/>
            </a:endParaRPr>
          </a:p>
        </p:txBody>
      </p:sp>
      <p:sp>
        <p:nvSpPr>
          <p:cNvPr id="15371" name="TextBox 14"/>
          <p:cNvSpPr txBox="1">
            <a:spLocks noChangeArrowheads="1"/>
          </p:cNvSpPr>
          <p:nvPr/>
        </p:nvSpPr>
        <p:spPr bwMode="auto">
          <a:xfrm>
            <a:off x="3505200"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مدیریت شهری چیست؟</a:t>
            </a:r>
            <a:endParaRPr lang="en-US" altLang="fa-IR" b="1" u="sng">
              <a:solidFill>
                <a:schemeClr val="bg1"/>
              </a:solidFill>
              <a:cs typeface="B Nazanin" panose="00000400000000000000"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6390"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p:nvPr/>
        </p:nvSpPr>
        <p:spPr>
          <a:xfrm>
            <a:off x="1611313" y="1524000"/>
            <a:ext cx="7010400" cy="4708525"/>
          </a:xfrm>
          <a:prstGeom prst="rect">
            <a:avLst/>
          </a:prstGeom>
          <a:noFill/>
        </p:spPr>
        <p:txBody>
          <a:bodyPr>
            <a:spAutoFit/>
          </a:bodyPr>
          <a:lstStyle/>
          <a:p>
            <a:pPr algn="just" rtl="1" eaLnBrk="1" fontAlgn="auto" hangingPunct="1">
              <a:spcBef>
                <a:spcPts val="0"/>
              </a:spcBef>
              <a:spcAft>
                <a:spcPts val="0"/>
              </a:spcAft>
              <a:defRPr/>
            </a:pPr>
            <a:r>
              <a:rPr lang="fa-IR" sz="2000" dirty="0">
                <a:latin typeface="+mn-lt"/>
                <a:cs typeface="B Nazanin" pitchFamily="2" charset="-78"/>
              </a:rPr>
              <a:t> </a:t>
            </a:r>
            <a:r>
              <a:rPr lang="fa-IR" sz="2000" u="sng" dirty="0">
                <a:solidFill>
                  <a:schemeClr val="accent6">
                    <a:lumMod val="75000"/>
                  </a:schemeClr>
                </a:solidFill>
                <a:latin typeface="+mn-lt"/>
                <a:cs typeface="B Nazanin" pitchFamily="2" charset="-78"/>
              </a:rPr>
              <a:t>مفهوم مدیریت شهری:</a:t>
            </a:r>
          </a:p>
          <a:p>
            <a:pPr algn="just" rtl="1" eaLnBrk="1" fontAlgn="auto" hangingPunct="1">
              <a:spcBef>
                <a:spcPts val="0"/>
              </a:spcBef>
              <a:spcAft>
                <a:spcPts val="0"/>
              </a:spcAft>
              <a:defRPr/>
            </a:pPr>
            <a:r>
              <a:rPr lang="fa-IR" sz="2000" dirty="0">
                <a:latin typeface="+mn-lt"/>
                <a:cs typeface="B Nazanin" pitchFamily="2" charset="-78"/>
              </a:rPr>
              <a:t>مفهوم مدیریت شهری در تعاریف کل نگر از مفهوم صرف اداره امور شهر فراتر می رود و با </a:t>
            </a:r>
            <a:r>
              <a:rPr lang="fa-IR" sz="2000" dirty="0">
                <a:solidFill>
                  <a:srgbClr val="FF0000"/>
                </a:solidFill>
                <a:latin typeface="+mn-lt"/>
                <a:cs typeface="B Nazanin" pitchFamily="2" charset="-78"/>
              </a:rPr>
              <a:t>ساختارهای اجتماعی، سیاسی و اقتصادی </a:t>
            </a:r>
            <a:r>
              <a:rPr lang="fa-IR" sz="2000" dirty="0">
                <a:latin typeface="+mn-lt"/>
                <a:cs typeface="B Nazanin" pitchFamily="2" charset="-78"/>
              </a:rPr>
              <a:t>پیوند می یابد و نقش فعالتری در توسعه شهر پیدا می کند. در این نگرش مدیریت شهری </a:t>
            </a:r>
            <a:r>
              <a:rPr lang="fa-IR" sz="2000" dirty="0">
                <a:solidFill>
                  <a:srgbClr val="FF0000"/>
                </a:solidFill>
                <a:latin typeface="+mn-lt"/>
                <a:cs typeface="B Nazanin" pitchFamily="2" charset="-78"/>
              </a:rPr>
              <a:t>مسئولیتی استراتژیک </a:t>
            </a:r>
            <a:r>
              <a:rPr lang="fa-IR" sz="2000" dirty="0">
                <a:latin typeface="+mn-lt"/>
                <a:cs typeface="B Nazanin" pitchFamily="2" charset="-78"/>
              </a:rPr>
              <a:t>تلقی می شود که ضرورتا با نتایج و پیامد های عملیاتی نیز همراه است و به همین دلیل تعامل آن با حوزه های قدرت، سیاست، اجتماع و اقتصاد شهری اجتناب ناپذیر می شود(ستاری ساربانقلی،ذبیحی،1388: 111).</a:t>
            </a:r>
          </a:p>
          <a:p>
            <a:pPr algn="just" rtl="1" eaLnBrk="1" fontAlgn="auto" hangingPunct="1">
              <a:spcBef>
                <a:spcPts val="0"/>
              </a:spcBef>
              <a:spcAft>
                <a:spcPts val="0"/>
              </a:spcAft>
              <a:defRPr/>
            </a:pPr>
            <a:r>
              <a:rPr lang="fa-IR" sz="2000" u="sng" dirty="0">
                <a:solidFill>
                  <a:schemeClr val="accent6">
                    <a:lumMod val="75000"/>
                  </a:schemeClr>
                </a:solidFill>
                <a:latin typeface="+mn-lt"/>
                <a:cs typeface="B Nazanin" pitchFamily="2" charset="-78"/>
              </a:rPr>
              <a:t>هدف مدیریت شهری:</a:t>
            </a:r>
          </a:p>
          <a:p>
            <a:pPr algn="just" rtl="1" eaLnBrk="1" fontAlgn="auto" hangingPunct="1">
              <a:spcBef>
                <a:spcPts val="0"/>
              </a:spcBef>
              <a:spcAft>
                <a:spcPts val="0"/>
              </a:spcAft>
              <a:defRPr/>
            </a:pPr>
            <a:r>
              <a:rPr lang="fa-IR" sz="2000" dirty="0">
                <a:latin typeface="+mn-lt"/>
                <a:cs typeface="B Nazanin" pitchFamily="2" charset="-78"/>
              </a:rPr>
              <a:t>مهمترین هدف مدیریت شهری را می توان در </a:t>
            </a:r>
            <a:r>
              <a:rPr lang="fa-IR" sz="2000" dirty="0">
                <a:solidFill>
                  <a:srgbClr val="FF0000"/>
                </a:solidFill>
                <a:latin typeface="+mn-lt"/>
                <a:cs typeface="B Nazanin" pitchFamily="2" charset="-78"/>
              </a:rPr>
              <a:t>ارتقای شرایط کار و زندگی جمعیت ساکن</a:t>
            </a:r>
            <a:r>
              <a:rPr lang="fa-IR" sz="2000" dirty="0">
                <a:latin typeface="+mn-lt"/>
                <a:cs typeface="B Nazanin" pitchFamily="2" charset="-78"/>
              </a:rPr>
              <a:t> در قالب اقشار و گروه های مختلف اجتماعی و اقتصادی و </a:t>
            </a:r>
            <a:r>
              <a:rPr lang="fa-IR" sz="2000" dirty="0">
                <a:solidFill>
                  <a:srgbClr val="FF0000"/>
                </a:solidFill>
                <a:latin typeface="+mn-lt"/>
                <a:cs typeface="B Nazanin" pitchFamily="2" charset="-78"/>
              </a:rPr>
              <a:t>حفاظت از حقوق شهروندان</a:t>
            </a:r>
            <a:r>
              <a:rPr lang="fa-IR" sz="2000" dirty="0">
                <a:latin typeface="+mn-lt"/>
                <a:cs typeface="B Nazanin" pitchFamily="2" charset="-78"/>
              </a:rPr>
              <a:t>، </a:t>
            </a:r>
            <a:r>
              <a:rPr lang="fa-IR" sz="2000" dirty="0">
                <a:solidFill>
                  <a:srgbClr val="FF0000"/>
                </a:solidFill>
                <a:latin typeface="+mn-lt"/>
                <a:cs typeface="B Nazanin" pitchFamily="2" charset="-78"/>
              </a:rPr>
              <a:t>تشویق به توسعه اقتصادی و اجتماعی پایدار </a:t>
            </a:r>
            <a:r>
              <a:rPr lang="fa-IR" sz="2000" dirty="0">
                <a:latin typeface="+mn-lt"/>
                <a:cs typeface="B Nazanin" pitchFamily="2" charset="-78"/>
              </a:rPr>
              <a:t>و </a:t>
            </a:r>
            <a:r>
              <a:rPr lang="fa-IR" sz="2000" dirty="0">
                <a:solidFill>
                  <a:srgbClr val="FF0000"/>
                </a:solidFill>
                <a:latin typeface="+mn-lt"/>
                <a:cs typeface="B Nazanin" pitchFamily="2" charset="-78"/>
              </a:rPr>
              <a:t>حفاظت از محیط کالبدی </a:t>
            </a:r>
            <a:r>
              <a:rPr lang="fa-IR" sz="2000" dirty="0">
                <a:latin typeface="+mn-lt"/>
                <a:cs typeface="B Nazanin" pitchFamily="2" charset="-78"/>
              </a:rPr>
              <a:t>دانست( سعیدنیا،46:1379)</a:t>
            </a:r>
          </a:p>
          <a:p>
            <a:pPr algn="just" rtl="1" eaLnBrk="1" fontAlgn="auto" hangingPunct="1">
              <a:spcBef>
                <a:spcPts val="0"/>
              </a:spcBef>
              <a:spcAft>
                <a:spcPts val="0"/>
              </a:spcAft>
              <a:defRPr/>
            </a:pPr>
            <a:r>
              <a:rPr lang="fa-IR" sz="2000" dirty="0">
                <a:latin typeface="+mn-lt"/>
                <a:cs typeface="B Nazanin" pitchFamily="2" charset="-78"/>
              </a:rPr>
              <a:t>بدین سان مدیریت شهری عبارت است از </a:t>
            </a:r>
            <a:r>
              <a:rPr lang="fa-IR" sz="2000" dirty="0">
                <a:solidFill>
                  <a:srgbClr val="FF0000"/>
                </a:solidFill>
                <a:latin typeface="+mn-lt"/>
                <a:cs typeface="B Nazanin" pitchFamily="2" charset="-78"/>
              </a:rPr>
              <a:t>سازماندهی عوامل و منابع برای پاسخگویی به نیازهای ساکنین شهر</a:t>
            </a:r>
            <a:r>
              <a:rPr lang="fa-IR" sz="2000" dirty="0">
                <a:latin typeface="+mn-lt"/>
                <a:cs typeface="B Nazanin" pitchFamily="2" charset="-78"/>
              </a:rPr>
              <a:t> است( صرافی و دیگران،1379: 81).</a:t>
            </a:r>
          </a:p>
          <a:p>
            <a:pPr algn="just" rtl="1" eaLnBrk="1" fontAlgn="auto" hangingPunct="1">
              <a:spcBef>
                <a:spcPts val="0"/>
              </a:spcBef>
              <a:spcAft>
                <a:spcPts val="0"/>
              </a:spcAft>
              <a:defRPr/>
            </a:pPr>
            <a:endParaRPr lang="en-US" sz="2000" dirty="0">
              <a:latin typeface="+mn-lt"/>
              <a:cs typeface="B Nazanin" pitchFamily="2" charset="-78"/>
            </a:endParaRPr>
          </a:p>
        </p:txBody>
      </p:sp>
      <p:sp>
        <p:nvSpPr>
          <p:cNvPr id="16395" name="TextBox 14"/>
          <p:cNvSpPr txBox="1">
            <a:spLocks noChangeArrowheads="1"/>
          </p:cNvSpPr>
          <p:nvPr/>
        </p:nvSpPr>
        <p:spPr bwMode="auto">
          <a:xfrm>
            <a:off x="3505200"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مدیریت شهری چیست؟</a:t>
            </a:r>
            <a:endParaRPr lang="en-US" altLang="fa-IR" b="1" u="sng">
              <a:solidFill>
                <a:schemeClr val="bg1"/>
              </a:solidFill>
              <a:cs typeface="B Nazanin" panose="00000400000000000000"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7414"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7418" name="TextBox 12"/>
          <p:cNvSpPr txBox="1">
            <a:spLocks noChangeArrowheads="1"/>
          </p:cNvSpPr>
          <p:nvPr/>
        </p:nvSpPr>
        <p:spPr bwMode="auto">
          <a:xfrm>
            <a:off x="3429000"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سرزندگی شهری چیست؟</a:t>
            </a:r>
            <a:endParaRPr lang="en-US" altLang="fa-IR" b="1" u="sng">
              <a:solidFill>
                <a:schemeClr val="bg1"/>
              </a:solidFill>
              <a:cs typeface="B Nazanin" panose="00000400000000000000" pitchFamily="2" charset="-78"/>
            </a:endParaRPr>
          </a:p>
        </p:txBody>
      </p:sp>
      <p:sp>
        <p:nvSpPr>
          <p:cNvPr id="14" name="TextBox 13"/>
          <p:cNvSpPr txBox="1"/>
          <p:nvPr/>
        </p:nvSpPr>
        <p:spPr>
          <a:xfrm>
            <a:off x="4778375" y="762000"/>
            <a:ext cx="4038600" cy="7016750"/>
          </a:xfrm>
          <a:prstGeom prst="rect">
            <a:avLst/>
          </a:prstGeom>
          <a:noFill/>
        </p:spPr>
        <p:txBody>
          <a:bodyPr>
            <a:spAutoFit/>
          </a:bodyPr>
          <a:lstStyle/>
          <a:p>
            <a:pPr algn="just" rtl="1" eaLnBrk="1" fontAlgn="auto" hangingPunct="1">
              <a:spcBef>
                <a:spcPts val="0"/>
              </a:spcBef>
              <a:spcAft>
                <a:spcPts val="0"/>
              </a:spcAft>
              <a:defRPr/>
            </a:pPr>
            <a:r>
              <a:rPr lang="fa-IR" dirty="0">
                <a:solidFill>
                  <a:schemeClr val="accent6">
                    <a:lumMod val="75000"/>
                  </a:schemeClr>
                </a:solidFill>
                <a:latin typeface="+mn-lt"/>
                <a:cs typeface="B Nazanin" pitchFamily="2" charset="-78"/>
              </a:rPr>
              <a:t> </a:t>
            </a:r>
            <a:r>
              <a:rPr lang="fa-IR" u="sng" dirty="0">
                <a:solidFill>
                  <a:schemeClr val="accent6">
                    <a:lumMod val="75000"/>
                  </a:schemeClr>
                </a:solidFill>
                <a:latin typeface="+mn-lt"/>
                <a:cs typeface="B Nazanin" pitchFamily="2" charset="-78"/>
              </a:rPr>
              <a:t>مفهوم سرزندگی:</a:t>
            </a:r>
          </a:p>
          <a:p>
            <a:pPr algn="just" rtl="1" eaLnBrk="1" fontAlgn="auto" hangingPunct="1">
              <a:spcBef>
                <a:spcPts val="0"/>
              </a:spcBef>
              <a:spcAft>
                <a:spcPts val="0"/>
              </a:spcAft>
              <a:defRPr/>
            </a:pPr>
            <a:r>
              <a:rPr lang="fa-IR" dirty="0">
                <a:latin typeface="+mn-lt"/>
                <a:cs typeface="B Nazanin" pitchFamily="2" charset="-78"/>
              </a:rPr>
              <a:t>در لغت نامه شهرسازی رابرت کوان(</a:t>
            </a:r>
            <a:r>
              <a:rPr lang="en-US" dirty="0">
                <a:latin typeface="+mn-lt"/>
                <a:cs typeface="B Nazanin" pitchFamily="2" charset="-78"/>
              </a:rPr>
              <a:t>2005,442</a:t>
            </a:r>
            <a:r>
              <a:rPr lang="fa-IR" dirty="0">
                <a:latin typeface="+mn-lt"/>
                <a:cs typeface="B Nazanin" pitchFamily="2" charset="-78"/>
              </a:rPr>
              <a:t>) </a:t>
            </a:r>
            <a:r>
              <a:rPr lang="fa-IR" dirty="0">
                <a:solidFill>
                  <a:srgbClr val="FF0000"/>
                </a:solidFill>
                <a:latin typeface="+mn-lt"/>
                <a:cs typeface="B Nazanin" pitchFamily="2" charset="-78"/>
              </a:rPr>
              <a:t>سرزندگی و زیست پذیری </a:t>
            </a:r>
            <a:r>
              <a:rPr lang="fa-IR" dirty="0">
                <a:latin typeface="+mn-lt"/>
                <a:cs typeface="B Nazanin" pitchFamily="2" charset="-78"/>
              </a:rPr>
              <a:t>در کنار هم آمده و ایم گونه معنی شده است: « </a:t>
            </a:r>
            <a:r>
              <a:rPr lang="en-US" dirty="0">
                <a:latin typeface="+mn-lt"/>
                <a:cs typeface="B Nazanin" pitchFamily="2" charset="-78"/>
              </a:rPr>
              <a:t>vitality and viability</a:t>
            </a:r>
            <a:r>
              <a:rPr lang="fa-IR" dirty="0">
                <a:latin typeface="+mn-lt"/>
                <a:cs typeface="B Nazanin" pitchFamily="2" charset="-78"/>
              </a:rPr>
              <a:t>» ویژگی مراکز شهرهای کوچک و بزرگ موفق است: سرزندگی شهر </a:t>
            </a:r>
            <a:r>
              <a:rPr lang="fa-IR" dirty="0">
                <a:solidFill>
                  <a:srgbClr val="FF0000"/>
                </a:solidFill>
                <a:latin typeface="+mn-lt"/>
                <a:cs typeface="B Nazanin" pitchFamily="2" charset="-78"/>
              </a:rPr>
              <a:t>بازتاب سطح شلوغی آن در اوقات مختلف روز و در بخش های مختلف است</a:t>
            </a:r>
            <a:r>
              <a:rPr lang="fa-IR" dirty="0">
                <a:latin typeface="+mn-lt"/>
                <a:cs typeface="B Nazanin" pitchFamily="2" charset="-78"/>
              </a:rPr>
              <a:t>، در صورتی که زیست پذیری میزانی برای سنجش ظرفیت آن جهت  جذب سرمایه برای بقا، بهبود و تطابق نیازهای متغیر است.»</a:t>
            </a:r>
          </a:p>
          <a:p>
            <a:pPr algn="just" rtl="1" eaLnBrk="1" fontAlgn="auto" hangingPunct="1">
              <a:spcBef>
                <a:spcPts val="0"/>
              </a:spcBef>
              <a:spcAft>
                <a:spcPts val="0"/>
              </a:spcAft>
              <a:defRPr/>
            </a:pPr>
            <a:r>
              <a:rPr lang="fa-IR" u="sng" dirty="0">
                <a:solidFill>
                  <a:schemeClr val="accent6">
                    <a:lumMod val="75000"/>
                  </a:schemeClr>
                </a:solidFill>
                <a:latin typeface="+mn-lt"/>
                <a:cs typeface="B Nazanin" pitchFamily="2" charset="-78"/>
              </a:rPr>
              <a:t>تعریف فضای شهری سرزنده:</a:t>
            </a:r>
          </a:p>
          <a:p>
            <a:pPr algn="just" rtl="1" eaLnBrk="1" fontAlgn="auto" hangingPunct="1">
              <a:spcBef>
                <a:spcPts val="0"/>
              </a:spcBef>
              <a:spcAft>
                <a:spcPts val="0"/>
              </a:spcAft>
              <a:defRPr/>
            </a:pPr>
            <a:r>
              <a:rPr lang="fa-IR" dirty="0">
                <a:latin typeface="+mn-lt"/>
                <a:cs typeface="B Nazanin" pitchFamily="2" charset="-78"/>
              </a:rPr>
              <a:t>یک فضای شهری سرزنده عبارت است از فضایی که در آن </a:t>
            </a:r>
            <a:r>
              <a:rPr lang="fa-IR" dirty="0">
                <a:solidFill>
                  <a:srgbClr val="FF0000"/>
                </a:solidFill>
                <a:latin typeface="+mn-lt"/>
                <a:cs typeface="B Nazanin" pitchFamily="2" charset="-78"/>
              </a:rPr>
              <a:t>حضور قابل توجهی از افراد و تنوع آن ها ( به لحاظ سن و جنس ) </a:t>
            </a:r>
            <a:r>
              <a:rPr lang="fa-IR" dirty="0">
                <a:latin typeface="+mn-lt"/>
                <a:cs typeface="B Nazanin" pitchFamily="2" charset="-78"/>
              </a:rPr>
              <a:t>در </a:t>
            </a:r>
            <a:r>
              <a:rPr lang="fa-IR" dirty="0">
                <a:solidFill>
                  <a:srgbClr val="FF0000"/>
                </a:solidFill>
                <a:latin typeface="+mn-lt"/>
                <a:cs typeface="B Nazanin" pitchFamily="2" charset="-78"/>
              </a:rPr>
              <a:t>گستره زمانی وسیعی از روز </a:t>
            </a:r>
            <a:r>
              <a:rPr lang="fa-IR" dirty="0">
                <a:latin typeface="+mn-lt"/>
                <a:cs typeface="B Nazanin" pitchFamily="2" charset="-78"/>
              </a:rPr>
              <a:t>که </a:t>
            </a:r>
            <a:r>
              <a:rPr lang="fa-IR" dirty="0">
                <a:solidFill>
                  <a:srgbClr val="FF0000"/>
                </a:solidFill>
                <a:latin typeface="+mn-lt"/>
                <a:cs typeface="B Nazanin" pitchFamily="2" charset="-78"/>
              </a:rPr>
              <a:t>فعالیت هایشان عمدتا به شکل انتخابی با اجتماعی </a:t>
            </a:r>
            <a:r>
              <a:rPr lang="fa-IR" dirty="0">
                <a:latin typeface="+mn-lt"/>
                <a:cs typeface="B Nazanin" pitchFamily="2" charset="-78"/>
              </a:rPr>
              <a:t>بروز می یابد به چشم بخورد( خستو،سعیدی رضوانی،1389: 66).</a:t>
            </a:r>
          </a:p>
          <a:p>
            <a:pPr algn="just" rtl="1" eaLnBrk="1" fontAlgn="auto" hangingPunct="1">
              <a:spcBef>
                <a:spcPts val="0"/>
              </a:spcBef>
              <a:spcAft>
                <a:spcPts val="0"/>
              </a:spcAft>
              <a:defRPr/>
            </a:pPr>
            <a:r>
              <a:rPr lang="fa-IR" dirty="0">
                <a:latin typeface="+mn-lt"/>
                <a:cs typeface="B Nazanin" pitchFamily="2" charset="-78"/>
              </a:rPr>
              <a:t>از دیدگاه لینچ شهر سرزنده شهری است که به خوبی بتواند </a:t>
            </a:r>
            <a:r>
              <a:rPr lang="fa-IR" dirty="0">
                <a:solidFill>
                  <a:srgbClr val="FF0000"/>
                </a:solidFill>
                <a:latin typeface="+mn-lt"/>
                <a:cs typeface="B Nazanin" pitchFamily="2" charset="-78"/>
              </a:rPr>
              <a:t>نیازهای ساکنانش را در عرصه یک محیط زیست ایمن فراهم آورد</a:t>
            </a:r>
            <a:r>
              <a:rPr lang="fa-IR" dirty="0">
                <a:latin typeface="+mn-lt"/>
                <a:cs typeface="B Nazanin" pitchFamily="2" charset="-78"/>
              </a:rPr>
              <a:t>. به عبارت دیگر یک شهر مطلوب </a:t>
            </a:r>
            <a:r>
              <a:rPr lang="fa-IR" dirty="0">
                <a:solidFill>
                  <a:srgbClr val="FF0000"/>
                </a:solidFill>
                <a:latin typeface="+mn-lt"/>
                <a:cs typeface="B Nazanin" pitchFamily="2" charset="-78"/>
              </a:rPr>
              <a:t>حداکثر شرایط را برای فعالیت مردم </a:t>
            </a:r>
            <a:r>
              <a:rPr lang="fa-IR" dirty="0">
                <a:latin typeface="+mn-lt"/>
                <a:cs typeface="B Nazanin" pitchFamily="2" charset="-78"/>
              </a:rPr>
              <a:t>فراهم کند</a:t>
            </a:r>
            <a:r>
              <a:rPr lang="en-US" dirty="0">
                <a:latin typeface="+mn-lt"/>
                <a:cs typeface="B Nazanin" pitchFamily="2" charset="-78"/>
              </a:rPr>
              <a:t>.(Montgomery, 1998:100-102)</a:t>
            </a:r>
          </a:p>
          <a:p>
            <a:pPr algn="just" rtl="1" eaLnBrk="1" fontAlgn="auto" hangingPunct="1">
              <a:spcBef>
                <a:spcPts val="0"/>
              </a:spcBef>
              <a:spcAft>
                <a:spcPts val="0"/>
              </a:spcAft>
              <a:defRPr/>
            </a:pPr>
            <a:r>
              <a:rPr lang="fa-IR" dirty="0">
                <a:latin typeface="+mn-lt"/>
                <a:cs typeface="B Nazanin" pitchFamily="2" charset="-78"/>
              </a:rPr>
              <a:t>.</a:t>
            </a:r>
          </a:p>
          <a:p>
            <a:pPr algn="just" rtl="1" eaLnBrk="1" fontAlgn="auto" hangingPunct="1">
              <a:spcBef>
                <a:spcPts val="0"/>
              </a:spcBef>
              <a:spcAft>
                <a:spcPts val="0"/>
              </a:spcAft>
              <a:defRPr/>
            </a:pPr>
            <a:endParaRPr lang="fa-IR" dirty="0">
              <a:latin typeface="+mn-lt"/>
              <a:cs typeface="B Nazanin" pitchFamily="2" charset="-78"/>
            </a:endParaRPr>
          </a:p>
          <a:p>
            <a:pPr algn="just" rtl="1" eaLnBrk="1" fontAlgn="auto" hangingPunct="1">
              <a:spcBef>
                <a:spcPts val="0"/>
              </a:spcBef>
              <a:spcAft>
                <a:spcPts val="0"/>
              </a:spcAft>
              <a:defRPr/>
            </a:pPr>
            <a:endParaRPr lang="fa-IR" dirty="0">
              <a:latin typeface="+mn-lt"/>
              <a:cs typeface="B Nazanin" pitchFamily="2" charset="-78"/>
            </a:endParaRPr>
          </a:p>
          <a:p>
            <a:pPr algn="just" rtl="1" eaLnBrk="1" fontAlgn="auto" hangingPunct="1">
              <a:spcBef>
                <a:spcPts val="0"/>
              </a:spcBef>
              <a:spcAft>
                <a:spcPts val="0"/>
              </a:spcAft>
              <a:defRPr/>
            </a:pPr>
            <a:endParaRPr lang="fa-IR" dirty="0">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 </a:t>
            </a:r>
            <a:endParaRPr lang="en-US" dirty="0">
              <a:latin typeface="+mn-lt"/>
              <a:cs typeface="B Nazanin" pitchFamily="2" charset="-78"/>
            </a:endParaRPr>
          </a:p>
        </p:txBody>
      </p:sp>
      <p:pic>
        <p:nvPicPr>
          <p:cNvPr id="15" name="Picture 14" descr="E:\pic\Europe\8.Bruxelles\15 (14).JPG"/>
          <p:cNvPicPr/>
          <p:nvPr/>
        </p:nvPicPr>
        <p:blipFill>
          <a:blip r:embed="rId6"/>
          <a:srcRect/>
          <a:stretch>
            <a:fillRect/>
          </a:stretch>
        </p:blipFill>
        <p:spPr bwMode="auto">
          <a:xfrm>
            <a:off x="1905000" y="1582738"/>
            <a:ext cx="2667000" cy="19986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descr="E:\pic\Europe\1.Rome\2 (55).JPG"/>
          <p:cNvPicPr/>
          <p:nvPr/>
        </p:nvPicPr>
        <p:blipFill>
          <a:blip r:embed="rId7"/>
          <a:srcRect/>
          <a:stretch>
            <a:fillRect/>
          </a:stretch>
        </p:blipFill>
        <p:spPr bwMode="auto">
          <a:xfrm>
            <a:off x="1905000" y="3890963"/>
            <a:ext cx="26670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8438"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442"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sp>
        <p:nvSpPr>
          <p:cNvPr id="18443" name="TextBox 13"/>
          <p:cNvSpPr txBox="1">
            <a:spLocks noChangeArrowheads="1"/>
          </p:cNvSpPr>
          <p:nvPr/>
        </p:nvSpPr>
        <p:spPr bwMode="auto">
          <a:xfrm>
            <a:off x="1781175" y="596900"/>
            <a:ext cx="70104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just" rtl="1" eaLnBrk="1" hangingPunct="1">
              <a:spcBef>
                <a:spcPct val="0"/>
              </a:spcBef>
              <a:spcAft>
                <a:spcPct val="0"/>
              </a:spcAft>
              <a:buFontTx/>
              <a:buNone/>
            </a:pPr>
            <a:endParaRPr lang="fa-IR" altLang="fa-IR" sz="1800">
              <a:solidFill>
                <a:schemeClr val="tx1"/>
              </a:solidFill>
              <a:cs typeface="B Nazanin" panose="00000400000000000000" pitchFamily="2" charset="-78"/>
            </a:endParaRPr>
          </a:p>
          <a:p>
            <a:pPr algn="just" rtl="1" eaLnBrk="1" hangingPunct="1">
              <a:spcBef>
                <a:spcPct val="0"/>
              </a:spcBef>
              <a:spcAft>
                <a:spcPct val="0"/>
              </a:spcAft>
              <a:buFontTx/>
              <a:buNone/>
            </a:pPr>
            <a:r>
              <a:rPr lang="fa-IR" altLang="fa-IR" sz="1800">
                <a:solidFill>
                  <a:schemeClr val="tx1"/>
                </a:solidFill>
                <a:cs typeface="B Nazanin" panose="00000400000000000000" pitchFamily="2" charset="-78"/>
              </a:rPr>
              <a:t>از این </a:t>
            </a:r>
            <a:r>
              <a:rPr lang="fa-IR" altLang="fa-IR" sz="1800">
                <a:solidFill>
                  <a:srgbClr val="FF0000"/>
                </a:solidFill>
                <a:cs typeface="B Nazanin" panose="00000400000000000000" pitchFamily="2" charset="-78"/>
              </a:rPr>
              <a:t>الگو</a:t>
            </a:r>
            <a:r>
              <a:rPr lang="fa-IR" altLang="fa-IR" sz="1800">
                <a:solidFill>
                  <a:schemeClr val="tx1"/>
                </a:solidFill>
                <a:cs typeface="B Nazanin" panose="00000400000000000000" pitchFamily="2" charset="-78"/>
              </a:rPr>
              <a:t> می توان برای شناسایی مجموعه عناصر شهری،که فضای شهری فعال و زنده را ایجاد می نمایند، استفاده نمود.</a:t>
            </a:r>
          </a:p>
          <a:p>
            <a:pPr algn="just" rtl="1" eaLnBrk="1" hangingPunct="1">
              <a:spcBef>
                <a:spcPct val="0"/>
              </a:spcBef>
              <a:spcAft>
                <a:spcPct val="0"/>
              </a:spcAft>
              <a:buFontTx/>
              <a:buNone/>
            </a:pPr>
            <a:endParaRPr lang="en-US" altLang="fa-IR" sz="1800">
              <a:solidFill>
                <a:schemeClr val="tx1"/>
              </a:solidFill>
            </a:endParaRPr>
          </a:p>
          <a:p>
            <a:pPr algn="just" rtl="1" eaLnBrk="1" hangingPunct="1">
              <a:spcBef>
                <a:spcPct val="0"/>
              </a:spcBef>
              <a:spcAft>
                <a:spcPct val="0"/>
              </a:spcAft>
              <a:buFontTx/>
              <a:buNone/>
            </a:pPr>
            <a:endParaRPr lang="fa-IR" altLang="fa-IR" sz="1800">
              <a:solidFill>
                <a:schemeClr val="tx1"/>
              </a:solidFill>
              <a:cs typeface="B Nazanin" panose="00000400000000000000" pitchFamily="2" charset="-78"/>
            </a:endParaRPr>
          </a:p>
          <a:p>
            <a:pPr algn="just" rtl="1" eaLnBrk="1" hangingPunct="1">
              <a:spcBef>
                <a:spcPct val="0"/>
              </a:spcBef>
              <a:spcAft>
                <a:spcPct val="0"/>
              </a:spcAft>
              <a:buFontTx/>
              <a:buNone/>
            </a:pPr>
            <a:r>
              <a:rPr lang="fa-IR" altLang="fa-IR" sz="1800">
                <a:solidFill>
                  <a:schemeClr val="tx1"/>
                </a:solidFill>
                <a:cs typeface="B Nazanin" panose="00000400000000000000" pitchFamily="2" charset="-78"/>
              </a:rPr>
              <a:t> </a:t>
            </a:r>
            <a:endParaRPr lang="en-US" altLang="fa-IR" sz="1800">
              <a:solidFill>
                <a:schemeClr val="tx1"/>
              </a:solidFill>
              <a:cs typeface="B Nazanin" panose="00000400000000000000" pitchFamily="2" charset="-78"/>
            </a:endParaRPr>
          </a:p>
        </p:txBody>
      </p:sp>
      <p:grpSp>
        <p:nvGrpSpPr>
          <p:cNvPr id="18444" name="Group 21"/>
          <p:cNvGrpSpPr>
            <a:grpSpLocks/>
          </p:cNvGrpSpPr>
          <p:nvPr/>
        </p:nvGrpSpPr>
        <p:grpSpPr bwMode="auto">
          <a:xfrm>
            <a:off x="1781175" y="1887538"/>
            <a:ext cx="5981700" cy="4094162"/>
            <a:chOff x="1733549" y="2327901"/>
            <a:chExt cx="5981701" cy="4094669"/>
          </a:xfrm>
        </p:grpSpPr>
        <p:sp>
          <p:nvSpPr>
            <p:cNvPr id="8" name="Rectangle 7"/>
            <p:cNvSpPr/>
            <p:nvPr/>
          </p:nvSpPr>
          <p:spPr>
            <a:xfrm>
              <a:off x="6143625" y="2327901"/>
              <a:ext cx="1524000" cy="2476807"/>
            </a:xfrm>
            <a:prstGeom prst="rect">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Rectangle 14"/>
            <p:cNvSpPr/>
            <p:nvPr/>
          </p:nvSpPr>
          <p:spPr>
            <a:xfrm>
              <a:off x="4281487" y="4666578"/>
              <a:ext cx="1638300" cy="1665494"/>
            </a:xfrm>
            <a:prstGeom prst="rect">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8449" name="Group 19"/>
            <p:cNvGrpSpPr>
              <a:grpSpLocks/>
            </p:cNvGrpSpPr>
            <p:nvPr/>
          </p:nvGrpSpPr>
          <p:grpSpPr bwMode="auto">
            <a:xfrm>
              <a:off x="1733549" y="2327901"/>
              <a:ext cx="5981701" cy="4094669"/>
              <a:chOff x="1355271" y="2327901"/>
              <a:chExt cx="5981701" cy="4094669"/>
            </a:xfrm>
          </p:grpSpPr>
          <p:graphicFrame>
            <p:nvGraphicFramePr>
              <p:cNvPr id="3" name="Diagram 2"/>
              <p:cNvGraphicFramePr/>
              <p:nvPr/>
            </p:nvGraphicFramePr>
            <p:xfrm>
              <a:off x="2743200" y="2607129"/>
              <a:ext cx="3958771" cy="19812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 name="Rectangle 15"/>
              <p:cNvSpPr/>
              <p:nvPr/>
            </p:nvSpPr>
            <p:spPr>
              <a:xfrm>
                <a:off x="2117271" y="2327901"/>
                <a:ext cx="1447800" cy="2476807"/>
              </a:xfrm>
              <a:prstGeom prst="rect">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452" name="TextBox 16"/>
              <p:cNvSpPr txBox="1">
                <a:spLocks noChangeArrowheads="1"/>
              </p:cNvSpPr>
              <p:nvPr/>
            </p:nvSpPr>
            <p:spPr bwMode="auto">
              <a:xfrm>
                <a:off x="5717722" y="2338787"/>
                <a:ext cx="1619250"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مقیاس</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شدت تراکم</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نفوذپذیری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نشانه های شهری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نسبت سطح ساختمانی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بافت شهری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قلمروهای همگانی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سازش پذیری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جاذبه های شهری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اقتصاد شهری</a:t>
                </a:r>
                <a:endParaRPr lang="en-US" altLang="fa-IR" sz="1600">
                  <a:solidFill>
                    <a:schemeClr val="tx1"/>
                  </a:solidFill>
                  <a:cs typeface="B Nazanin" panose="00000400000000000000" pitchFamily="2" charset="-78"/>
                </a:endParaRPr>
              </a:p>
            </p:txBody>
          </p:sp>
          <p:sp>
            <p:nvSpPr>
              <p:cNvPr id="18453" name="TextBox 17"/>
              <p:cNvSpPr txBox="1">
                <a:spLocks noChangeArrowheads="1"/>
              </p:cNvSpPr>
              <p:nvPr/>
            </p:nvSpPr>
            <p:spPr bwMode="auto">
              <a:xfrm>
                <a:off x="1355271" y="2478107"/>
                <a:ext cx="220980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r" rtl="1" eaLnBrk="1" hangingPunct="1">
                  <a:spcBef>
                    <a:spcPct val="0"/>
                  </a:spcBef>
                  <a:spcAft>
                    <a:spcPct val="0"/>
                  </a:spcAft>
                  <a:buFontTx/>
                  <a:buNone/>
                </a:pPr>
                <a:r>
                  <a:rPr lang="fa-IR" altLang="fa-IR" sz="1600">
                    <a:solidFill>
                      <a:schemeClr val="tx1"/>
                    </a:solidFill>
                    <a:cs typeface="B Nazanin" panose="00000400000000000000" pitchFamily="2" charset="-78"/>
                  </a:rPr>
                  <a:t>سمبل های فرهنگی</a:t>
                </a:r>
              </a:p>
              <a:p>
                <a:pPr algn="r" rtl="1" eaLnBrk="1" hangingPunct="1">
                  <a:spcBef>
                    <a:spcPct val="0"/>
                  </a:spcBef>
                  <a:spcAft>
                    <a:spcPct val="0"/>
                  </a:spcAft>
                  <a:buFontTx/>
                  <a:buNone/>
                </a:pPr>
                <a:r>
                  <a:rPr lang="fa-IR" altLang="fa-IR" sz="1600">
                    <a:solidFill>
                      <a:schemeClr val="tx1"/>
                    </a:solidFill>
                    <a:cs typeface="B Nazanin" panose="00000400000000000000" pitchFamily="2" charset="-78"/>
                  </a:rPr>
                  <a:t>خوانایی</a:t>
                </a:r>
              </a:p>
              <a:p>
                <a:pPr algn="r" rtl="1" eaLnBrk="1" hangingPunct="1">
                  <a:spcBef>
                    <a:spcPct val="0"/>
                  </a:spcBef>
                  <a:spcAft>
                    <a:spcPct val="0"/>
                  </a:spcAft>
                  <a:buFontTx/>
                  <a:buNone/>
                </a:pPr>
                <a:r>
                  <a:rPr lang="fa-IR" altLang="fa-IR" sz="1600">
                    <a:solidFill>
                      <a:schemeClr val="tx1"/>
                    </a:solidFill>
                    <a:cs typeface="B Nazanin" panose="00000400000000000000" pitchFamily="2" charset="-78"/>
                  </a:rPr>
                  <a:t>آگاهی</a:t>
                </a:r>
              </a:p>
              <a:p>
                <a:pPr algn="r" rtl="1" eaLnBrk="1" hangingPunct="1">
                  <a:spcBef>
                    <a:spcPct val="0"/>
                  </a:spcBef>
                  <a:spcAft>
                    <a:spcPct val="0"/>
                  </a:spcAft>
                  <a:buFontTx/>
                  <a:buNone/>
                </a:pPr>
                <a:r>
                  <a:rPr lang="fa-IR" altLang="fa-IR" sz="1600">
                    <a:solidFill>
                      <a:schemeClr val="tx1"/>
                    </a:solidFill>
                    <a:cs typeface="B Nazanin" panose="00000400000000000000" pitchFamily="2" charset="-78"/>
                  </a:rPr>
                  <a:t>پذیرا بودن</a:t>
                </a:r>
              </a:p>
              <a:p>
                <a:pPr algn="r" rtl="1" eaLnBrk="1" hangingPunct="1">
                  <a:spcBef>
                    <a:spcPct val="0"/>
                  </a:spcBef>
                  <a:spcAft>
                    <a:spcPct val="0"/>
                  </a:spcAft>
                  <a:buFontTx/>
                  <a:buNone/>
                </a:pPr>
                <a:r>
                  <a:rPr lang="fa-IR" altLang="fa-IR" sz="1600">
                    <a:solidFill>
                      <a:schemeClr val="tx1"/>
                    </a:solidFill>
                    <a:cs typeface="B Nazanin" panose="00000400000000000000" pitchFamily="2" charset="-78"/>
                  </a:rPr>
                  <a:t>اقتصاد شهری</a:t>
                </a:r>
                <a:endParaRPr lang="en-US" altLang="fa-IR" sz="1600">
                  <a:solidFill>
                    <a:schemeClr val="tx1"/>
                  </a:solidFill>
                  <a:cs typeface="B Nazanin" panose="00000400000000000000" pitchFamily="2" charset="-78"/>
                </a:endParaRPr>
              </a:p>
            </p:txBody>
          </p:sp>
          <p:sp>
            <p:nvSpPr>
              <p:cNvPr id="18454" name="TextBox 18"/>
              <p:cNvSpPr txBox="1">
                <a:spLocks noChangeArrowheads="1"/>
              </p:cNvSpPr>
              <p:nvPr/>
            </p:nvSpPr>
            <p:spPr bwMode="auto">
              <a:xfrm>
                <a:off x="3965122" y="4575911"/>
                <a:ext cx="1597478"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تنوع</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سرزندگی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حیات شهری و خیابانی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نظارت مردم</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رستوران ها</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جزئیات فرهنگی</a:t>
                </a:r>
              </a:p>
              <a:p>
                <a:pPr algn="just" rtl="1" eaLnBrk="1" hangingPunct="1">
                  <a:spcBef>
                    <a:spcPct val="0"/>
                  </a:spcBef>
                  <a:spcAft>
                    <a:spcPct val="0"/>
                  </a:spcAft>
                  <a:buFontTx/>
                  <a:buNone/>
                </a:pPr>
                <a:r>
                  <a:rPr lang="fa-IR" altLang="fa-IR" sz="1600">
                    <a:solidFill>
                      <a:schemeClr val="tx1"/>
                    </a:solidFill>
                    <a:cs typeface="B Nazanin" panose="00000400000000000000" pitchFamily="2" charset="-78"/>
                  </a:rPr>
                  <a:t>سنت ها</a:t>
                </a:r>
                <a:endParaRPr lang="en-US" altLang="fa-IR" sz="1600">
                  <a:solidFill>
                    <a:schemeClr val="tx1"/>
                  </a:solidFill>
                  <a:cs typeface="B Nazanin" panose="00000400000000000000" pitchFamily="2" charset="-78"/>
                </a:endParaRPr>
              </a:p>
            </p:txBody>
          </p:sp>
        </p:grpSp>
      </p:grpSp>
      <p:sp>
        <p:nvSpPr>
          <p:cNvPr id="21" name="Rectangle 20"/>
          <p:cNvSpPr/>
          <p:nvPr/>
        </p:nvSpPr>
        <p:spPr>
          <a:xfrm>
            <a:off x="2170113" y="1768475"/>
            <a:ext cx="5943600" cy="4213225"/>
          </a:xfrm>
          <a:prstGeom prst="rect">
            <a:avLst/>
          </a:prstGeom>
          <a:noFill/>
          <a:ln w="34925">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446" name="TextBox 22"/>
          <p:cNvSpPr txBox="1">
            <a:spLocks noChangeArrowheads="1"/>
          </p:cNvSpPr>
          <p:nvPr/>
        </p:nvSpPr>
        <p:spPr bwMode="auto">
          <a:xfrm>
            <a:off x="800100" y="6442075"/>
            <a:ext cx="78216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just" rtl="1" eaLnBrk="1" hangingPunct="1">
              <a:spcBef>
                <a:spcPct val="0"/>
              </a:spcBef>
              <a:spcAft>
                <a:spcPct val="0"/>
              </a:spcAft>
              <a:buFontTx/>
              <a:buNone/>
            </a:pPr>
            <a:r>
              <a:rPr lang="en-US" altLang="fa-IR" sz="1200">
                <a:solidFill>
                  <a:schemeClr val="tx1"/>
                </a:solidFill>
              </a:rPr>
              <a:t>Montgomery, J. (1998), Making a city: urbanity, Vitality and Urban Design, Journal of Urban Design, Vol.3, No.1. </a:t>
            </a:r>
          </a:p>
          <a:p>
            <a:pPr algn="just" rtl="1" eaLnBrk="1" hangingPunct="1">
              <a:spcBef>
                <a:spcPct val="0"/>
              </a:spcBef>
              <a:spcAft>
                <a:spcPct val="0"/>
              </a:spcAft>
              <a:buFontTx/>
              <a:buNone/>
            </a:pPr>
            <a:endParaRPr lang="en-US" altLang="fa-IR" sz="1200">
              <a:solidFill>
                <a:schemeClr val="tx1"/>
              </a:solidFill>
            </a:endParaRPr>
          </a:p>
          <a:p>
            <a:pPr algn="just" rtl="1" eaLnBrk="1" hangingPunct="1">
              <a:spcBef>
                <a:spcPct val="0"/>
              </a:spcBef>
              <a:spcAft>
                <a:spcPct val="0"/>
              </a:spcAft>
              <a:buFontTx/>
              <a:buNone/>
            </a:pPr>
            <a:endParaRPr lang="fa-IR" altLang="fa-IR" sz="1200">
              <a:solidFill>
                <a:schemeClr val="tx1"/>
              </a:solidFill>
              <a:cs typeface="B Nazanin" panose="00000400000000000000" pitchFamily="2" charset="-78"/>
            </a:endParaRPr>
          </a:p>
          <a:p>
            <a:pPr algn="just" rtl="1" eaLnBrk="1" hangingPunct="1">
              <a:spcBef>
                <a:spcPct val="0"/>
              </a:spcBef>
              <a:spcAft>
                <a:spcPct val="0"/>
              </a:spcAft>
              <a:buFontTx/>
              <a:buNone/>
            </a:pPr>
            <a:r>
              <a:rPr lang="fa-IR" altLang="fa-IR" sz="1200">
                <a:solidFill>
                  <a:schemeClr val="tx1"/>
                </a:solidFill>
                <a:cs typeface="B Nazanin" panose="00000400000000000000" pitchFamily="2" charset="-78"/>
              </a:rPr>
              <a:t> </a:t>
            </a:r>
            <a:endParaRPr lang="en-US" altLang="fa-IR" sz="1200">
              <a:solidFill>
                <a:schemeClr val="tx1"/>
              </a:solidFill>
              <a:cs typeface="B Nazanin" panose="00000400000000000000"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C5C5C5"/>
            </a:gs>
            <a:gs pos="75999">
              <a:srgbClr val="BFBFBF"/>
            </a:gs>
            <a:gs pos="100000">
              <a:srgbClr val="9F9F9F"/>
            </a:gs>
          </a:gsLst>
          <a:lin ang="5400000"/>
        </a:gradFill>
        <a:effectLst/>
      </p:bgPr>
    </p:bg>
    <p:spTree>
      <p:nvGrpSpPr>
        <p:cNvPr id="1" name=""/>
        <p:cNvGrpSpPr/>
        <p:nvPr/>
      </p:nvGrpSpPr>
      <p:grpSpPr>
        <a:xfrm>
          <a:off x="0" y="0"/>
          <a:ext cx="0" cy="0"/>
          <a:chOff x="0" y="0"/>
          <a:chExt cx="0" cy="0"/>
        </a:xfrm>
      </p:grpSpPr>
      <p:pic>
        <p:nvPicPr>
          <p:cNvPr id="19458" name="Picture 3" descr="E:\pic\Europe\6.Paris\12 (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5" descr="E:\pic\Europe\8.Bruxelles\15 (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6" descr="E:\pic\Europe\1.Rome\2 (5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9462" name="Picture 4" descr="E:\pic\Europe\8.Bruxelles\15 (1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Rectangle 1"/>
          <p:cNvSpPr/>
          <p:nvPr/>
        </p:nvSpPr>
        <p:spPr>
          <a:xfrm>
            <a:off x="4724400" y="474663"/>
            <a:ext cx="4114800" cy="6186487"/>
          </a:xfrm>
          <a:prstGeom prst="rect">
            <a:avLst/>
          </a:prstGeom>
        </p:spPr>
        <p:txBody>
          <a:bodyPr>
            <a:spAutoFit/>
          </a:bodyPr>
          <a:lstStyle/>
          <a:p>
            <a:pPr algn="just" rtl="1" eaLnBrk="1" fontAlgn="auto" hangingPunct="1">
              <a:spcBef>
                <a:spcPts val="0"/>
              </a:spcBef>
              <a:spcAft>
                <a:spcPts val="0"/>
              </a:spcAft>
              <a:defRPr/>
            </a:pPr>
            <a:r>
              <a:rPr lang="fa-IR" b="1" u="sng" dirty="0">
                <a:solidFill>
                  <a:schemeClr val="accent6">
                    <a:lumMod val="75000"/>
                  </a:schemeClr>
                </a:solidFill>
                <a:latin typeface="+mn-lt"/>
                <a:cs typeface="B Nazanin" pitchFamily="2" charset="-78"/>
              </a:rPr>
              <a:t>فعالیت شهری </a:t>
            </a:r>
            <a:endParaRPr lang="en-US" b="1" u="sng" dirty="0">
              <a:solidFill>
                <a:schemeClr val="accent6">
                  <a:lumMod val="75000"/>
                </a:schemeClr>
              </a:solidFill>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فعالیت شهری نتیجه دو مفهوم کاملاً مجزا اما مرتبط با هم است: </a:t>
            </a:r>
            <a:r>
              <a:rPr lang="fa-IR" dirty="0">
                <a:solidFill>
                  <a:srgbClr val="FF0000"/>
                </a:solidFill>
                <a:latin typeface="+mn-lt"/>
                <a:cs typeface="B Nazanin" pitchFamily="2" charset="-78"/>
              </a:rPr>
              <a:t>نشاط و تنوع</a:t>
            </a:r>
            <a:r>
              <a:rPr lang="fa-IR" dirty="0">
                <a:latin typeface="+mn-lt"/>
                <a:cs typeface="B Nazanin" pitchFamily="2" charset="-78"/>
              </a:rPr>
              <a:t>. نشاط همان چیزی است که نواحی شهری موفق را از سایر نواحی متمایز می­کند. </a:t>
            </a:r>
            <a:r>
              <a:rPr lang="fa-IR" dirty="0">
                <a:solidFill>
                  <a:srgbClr val="FF0000"/>
                </a:solidFill>
                <a:latin typeface="+mn-lt"/>
                <a:cs typeface="B Nazanin" pitchFamily="2" charset="-78"/>
              </a:rPr>
              <a:t>سرزندگی و نشاط شهری به انبوه آدم­های خیابان و جریانهای پیاده که در تمام روز و شب با هم در تماسند، همچنین به تعداد رویدادهای فرهنگی، جشنها و جشنواره­هایی که در طول سال در خیابان جریان دارد، گفته می­شود</a:t>
            </a:r>
            <a:r>
              <a:rPr lang="fa-IR" dirty="0">
                <a:latin typeface="+mn-lt"/>
                <a:cs typeface="B Nazanin" pitchFamily="2" charset="-78"/>
              </a:rPr>
              <a:t>. وجود روحیه زندگی در خیابان احساسی از پویایی را القا می­کند.</a:t>
            </a:r>
            <a:endParaRPr lang="en-US" dirty="0">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قطعاً می­توان سرزندگی را حداقل برای مقاطع خاصی از زمان با </a:t>
            </a:r>
            <a:r>
              <a:rPr lang="fa-IR" dirty="0">
                <a:solidFill>
                  <a:srgbClr val="FF0000"/>
                </a:solidFill>
                <a:latin typeface="+mn-lt"/>
                <a:cs typeface="B Nazanin" pitchFamily="2" charset="-78"/>
              </a:rPr>
              <a:t>برنامه­ریزی رویدادها و فعالیتها </a:t>
            </a:r>
            <a:r>
              <a:rPr lang="fa-IR" dirty="0">
                <a:latin typeface="+mn-lt"/>
                <a:cs typeface="B Nazanin" pitchFamily="2" charset="-78"/>
              </a:rPr>
              <a:t>که در خیابانها، ساختمانها و فضاهای شهری اتفاق می­افتد، بوجود آورد. اگرچه در طولانی­مدت حیات شهری فقط در جایی خواهد بود که کاربریهایی از انواع گوناگون بالاخص فعالیتهای اقتصادی وجود داشته باشد.</a:t>
            </a:r>
            <a:endParaRPr lang="en-US" dirty="0">
              <a:latin typeface="+mn-lt"/>
              <a:cs typeface="B Nazanin" pitchFamily="2" charset="-78"/>
            </a:endParaRPr>
          </a:p>
          <a:p>
            <a:pPr algn="just" rtl="1" eaLnBrk="1" fontAlgn="auto" hangingPunct="1">
              <a:spcBef>
                <a:spcPts val="0"/>
              </a:spcBef>
              <a:spcAft>
                <a:spcPts val="0"/>
              </a:spcAft>
              <a:defRPr/>
            </a:pPr>
            <a:r>
              <a:rPr lang="fa-IR" dirty="0">
                <a:latin typeface="+mn-lt"/>
                <a:cs typeface="B Nazanin" pitchFamily="2" charset="-78"/>
              </a:rPr>
              <a:t>واقعیت این است که </a:t>
            </a:r>
            <a:r>
              <a:rPr lang="fa-IR" dirty="0">
                <a:solidFill>
                  <a:srgbClr val="FF0000"/>
                </a:solidFill>
                <a:latin typeface="+mn-lt"/>
                <a:cs typeface="B Nazanin" pitchFamily="2" charset="-78"/>
              </a:rPr>
              <a:t>اختلاط کاربریها کلید موفقیت فضاهای شهری</a:t>
            </a:r>
            <a:r>
              <a:rPr lang="fa-IR" dirty="0">
                <a:latin typeface="+mn-lt"/>
                <a:cs typeface="B Nazanin" pitchFamily="2" charset="-78"/>
              </a:rPr>
              <a:t> است که آن هم به نوبه خود به سطح تقاضا وابسته است، تقاضایی که بتواند انواع گوناگون فعالیتهای اقتصادی </a:t>
            </a:r>
            <a:r>
              <a:rPr lang="ar-SA" dirty="0">
                <a:latin typeface="+mn-lt"/>
                <a:cs typeface="B Nazanin" pitchFamily="2" charset="-78"/>
              </a:rPr>
              <a:t>را پشتیبانی کند. کلید تداوم این پشتیبانی­ها در </a:t>
            </a:r>
            <a:r>
              <a:rPr lang="ar-SA" dirty="0">
                <a:solidFill>
                  <a:srgbClr val="FF0000"/>
                </a:solidFill>
                <a:latin typeface="+mn-lt"/>
                <a:cs typeface="B Nazanin" pitchFamily="2" charset="-78"/>
              </a:rPr>
              <a:t>دسترسی آسان و راحت </a:t>
            </a:r>
            <a:r>
              <a:rPr lang="ar-SA" dirty="0">
                <a:latin typeface="+mn-lt"/>
                <a:cs typeface="B Nazanin" pitchFamily="2" charset="-78"/>
              </a:rPr>
              <a:t>توسط تراکم نسبتاً زیاد جمعیت است</a:t>
            </a:r>
            <a:r>
              <a:rPr lang="fa-IR" dirty="0">
                <a:latin typeface="+mn-lt"/>
                <a:cs typeface="B Nazanin" pitchFamily="2" charset="-78"/>
              </a:rPr>
              <a:t>(</a:t>
            </a:r>
            <a:r>
              <a:rPr lang="en-US" dirty="0">
                <a:latin typeface="+mn-lt"/>
                <a:cs typeface="B Nazanin" pitchFamily="2" charset="-78"/>
              </a:rPr>
              <a:t>.(Montgomery, 1998:93</a:t>
            </a:r>
          </a:p>
        </p:txBody>
      </p:sp>
      <p:sp>
        <p:nvSpPr>
          <p:cNvPr id="19467"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pic>
        <p:nvPicPr>
          <p:cNvPr id="14" name="Picture 13" descr="E:\pic\Europe\8.Bruxelles\15 (10).JPG"/>
          <p:cNvPicPr/>
          <p:nvPr/>
        </p:nvPicPr>
        <p:blipFill>
          <a:blip r:embed="rId7" cstate="print"/>
          <a:srcRect/>
          <a:stretch>
            <a:fillRect/>
          </a:stretch>
        </p:blipFill>
        <p:spPr bwMode="auto">
          <a:xfrm>
            <a:off x="1566863" y="987425"/>
            <a:ext cx="3124200" cy="2441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descr="E:\pic\Europe\4.Venis\6 (13).JPG"/>
          <p:cNvPicPr/>
          <p:nvPr/>
        </p:nvPicPr>
        <p:blipFill>
          <a:blip r:embed="rId8" cstate="print"/>
          <a:srcRect/>
          <a:stretch>
            <a:fillRect/>
          </a:stretch>
        </p:blipFill>
        <p:spPr bwMode="auto">
          <a:xfrm>
            <a:off x="1577975" y="3844925"/>
            <a:ext cx="3124200" cy="2520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0486"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Rectangle 1"/>
          <p:cNvSpPr/>
          <p:nvPr/>
        </p:nvSpPr>
        <p:spPr>
          <a:xfrm>
            <a:off x="1447800" y="581025"/>
            <a:ext cx="7391400" cy="4248150"/>
          </a:xfrm>
          <a:prstGeom prst="rect">
            <a:avLst/>
          </a:prstGeom>
        </p:spPr>
        <p:txBody>
          <a:bodyPr>
            <a:spAutoFit/>
          </a:bodyPr>
          <a:lstStyle/>
          <a:p>
            <a:pPr algn="just" rtl="1" eaLnBrk="1" fontAlgn="auto" hangingPunct="1">
              <a:spcBef>
                <a:spcPts val="0"/>
              </a:spcBef>
              <a:spcAft>
                <a:spcPts val="0"/>
              </a:spcAft>
              <a:defRPr/>
            </a:pPr>
            <a:r>
              <a:rPr lang="fa-IR" dirty="0">
                <a:latin typeface="+mn-lt"/>
                <a:cs typeface="B Nazanin" pitchFamily="2" charset="-78"/>
              </a:rPr>
              <a:t>بر اساس نظریه جیکوبز و کمدیا </a:t>
            </a:r>
            <a:r>
              <a:rPr lang="en-US" dirty="0" err="1">
                <a:latin typeface="+mn-lt"/>
                <a:cs typeface="B Nazanin" pitchFamily="2" charset="-78"/>
              </a:rPr>
              <a:t>comedia</a:t>
            </a:r>
            <a:r>
              <a:rPr lang="en-US" dirty="0">
                <a:latin typeface="+mn-lt"/>
                <a:cs typeface="B Nazanin" pitchFamily="2" charset="-78"/>
              </a:rPr>
              <a:t> </a:t>
            </a:r>
            <a:r>
              <a:rPr lang="fa-IR" dirty="0">
                <a:latin typeface="+mn-lt"/>
                <a:cs typeface="B Nazanin" pitchFamily="2" charset="-78"/>
              </a:rPr>
              <a:t> ا</a:t>
            </a:r>
            <a:r>
              <a:rPr lang="fa-IR" dirty="0">
                <a:solidFill>
                  <a:srgbClr val="FF0000"/>
                </a:solidFill>
                <a:latin typeface="+mn-lt"/>
                <a:cs typeface="B Nazanin" pitchFamily="2" charset="-78"/>
              </a:rPr>
              <a:t>فزایش فعالیتها </a:t>
            </a:r>
            <a:r>
              <a:rPr lang="fa-IR" dirty="0">
                <a:latin typeface="+mn-lt"/>
                <a:cs typeface="B Nazanin" pitchFamily="2" charset="-78"/>
              </a:rPr>
              <a:t>سبب می­شود که تنوع، محدوده وسیع­تری از فهرستها را دربرگیرد شامل:</a:t>
            </a:r>
          </a:p>
          <a:p>
            <a:pPr algn="just" rtl="1" eaLnBrk="1" fontAlgn="auto" hangingPunct="1">
              <a:spcBef>
                <a:spcPts val="0"/>
              </a:spcBef>
              <a:spcAft>
                <a:spcPts val="0"/>
              </a:spcAft>
              <a:defRPr/>
            </a:pP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ایجاد تنوع در کاربری زمین</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تناسب بین مشاغل مستقل خصوصاً فروشگاهها</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وجود فعالیتهای تجاری- اقتصادی در ساعاتی از شب</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تنوع حرفه و مشاغل</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قابلیت دسترسی به مکانهای تجمع و مکانهای فرهنگی با انواع خدمات، قیمتهای متنوع و کیفیتهای متفاوت</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قابلیت دسترسی به فضاها با امکان تماشای فعالیتهایی گوناگون مردم </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پیش­بینی الگوهایی از مالکیتهای مختلط برای جذب سرمایه­گذاریهای کوچک</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fa-IR" dirty="0">
                <a:latin typeface="+mn-lt"/>
                <a:cs typeface="B Nazanin" pitchFamily="2" charset="-78"/>
              </a:rPr>
              <a:t>لزوم ابتکار در معماری ساختمانها </a:t>
            </a:r>
            <a:endParaRPr lang="en-US" dirty="0">
              <a:latin typeface="+mn-lt"/>
              <a:cs typeface="B Nazanin" pitchFamily="2" charset="-78"/>
            </a:endParaRPr>
          </a:p>
          <a:p>
            <a:pPr marL="342900" indent="-342900" algn="just" rtl="1" eaLnBrk="1" fontAlgn="auto" hangingPunct="1">
              <a:spcBef>
                <a:spcPts val="0"/>
              </a:spcBef>
              <a:spcAft>
                <a:spcPts val="0"/>
              </a:spcAft>
              <a:buFont typeface="+mj-lt"/>
              <a:buAutoNum type="arabicPeriod"/>
              <a:defRPr/>
            </a:pPr>
            <a:r>
              <a:rPr lang="ar-SA" dirty="0">
                <a:latin typeface="+mn-lt"/>
                <a:cs typeface="B Nazanin" pitchFamily="2" charset="-78"/>
              </a:rPr>
              <a:t>وجود تحرک و فعالیت در خیابانها و ایجاد جبهه­های فعال در آنها</a:t>
            </a:r>
            <a:endParaRPr lang="fa-IR" dirty="0">
              <a:latin typeface="+mn-lt"/>
              <a:cs typeface="B Nazanin" pitchFamily="2" charset="-78"/>
            </a:endParaRPr>
          </a:p>
          <a:p>
            <a:pPr algn="just" rtl="1" eaLnBrk="1" fontAlgn="auto" hangingPunct="1">
              <a:spcBef>
                <a:spcPts val="0"/>
              </a:spcBef>
              <a:spcAft>
                <a:spcPts val="0"/>
              </a:spcAft>
              <a:defRPr/>
            </a:pPr>
            <a:r>
              <a:rPr lang="en-US" dirty="0">
                <a:latin typeface="+mn-lt"/>
                <a:cs typeface="B Nazanin" pitchFamily="2" charset="-78"/>
              </a:rPr>
              <a:t>.(Montgomery, 1998:95-113)</a:t>
            </a:r>
            <a:endParaRPr lang="fa-IR" dirty="0">
              <a:latin typeface="+mn-lt"/>
              <a:cs typeface="B Nazanin" pitchFamily="2" charset="-78"/>
            </a:endParaRPr>
          </a:p>
          <a:p>
            <a:pPr algn="just" rtl="1" eaLnBrk="1" fontAlgn="auto" hangingPunct="1">
              <a:spcBef>
                <a:spcPts val="0"/>
              </a:spcBef>
              <a:spcAft>
                <a:spcPts val="0"/>
              </a:spcAft>
              <a:defRPr/>
            </a:pPr>
            <a:endParaRPr lang="en-US" dirty="0">
              <a:latin typeface="+mn-lt"/>
              <a:cs typeface="B Nazanin" pitchFamily="2" charset="-78"/>
            </a:endParaRPr>
          </a:p>
        </p:txBody>
      </p:sp>
      <p:sp>
        <p:nvSpPr>
          <p:cNvPr id="20491"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pic>
        <p:nvPicPr>
          <p:cNvPr id="13" name="Picture 12" descr="E:\pic\Europe\1.Rome\1 (6).JPG"/>
          <p:cNvPicPr/>
          <p:nvPr/>
        </p:nvPicPr>
        <p:blipFill>
          <a:blip r:embed="rId6" cstate="print"/>
          <a:srcRect/>
          <a:stretch>
            <a:fillRect/>
          </a:stretch>
        </p:blipFill>
        <p:spPr bwMode="auto">
          <a:xfrm>
            <a:off x="2025650" y="4570413"/>
            <a:ext cx="2749550" cy="20621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E:\pic\Europe\1.Rome\2 (55).JPG"/>
          <p:cNvPicPr/>
          <p:nvPr/>
        </p:nvPicPr>
        <p:blipFill>
          <a:blip r:embed="rId7" cstate="print"/>
          <a:srcRect/>
          <a:stretch>
            <a:fillRect/>
          </a:stretch>
        </p:blipFill>
        <p:spPr bwMode="auto">
          <a:xfrm>
            <a:off x="5151438" y="4570413"/>
            <a:ext cx="2749550" cy="2063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E:\pic\Europe\6.Paris\12 (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5" descr="E:\pic\Europe\8.Bruxelles\15 (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429000"/>
            <a:ext cx="990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6" descr="E:\pic\Europe\1.Rome\2 (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105400"/>
            <a:ext cx="990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0" y="152400"/>
            <a:ext cx="9144000" cy="3048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1510" name="Picture 4" descr="E:\pic\Europe\8.Bruxelles\15 (1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0"/>
            <a:ext cx="99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rot="5400000">
            <a:off x="-3375025"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1" name="Rectangle 10"/>
          <p:cNvSpPr/>
          <p:nvPr/>
        </p:nvSpPr>
        <p:spPr>
          <a:xfrm rot="5400000">
            <a:off x="-2019300" y="3390900"/>
            <a:ext cx="6858000"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p:cNvSpPr/>
          <p:nvPr/>
        </p:nvSpPr>
        <p:spPr>
          <a:xfrm rot="5400000">
            <a:off x="5448299" y="3379788"/>
            <a:ext cx="6858001" cy="76200"/>
          </a:xfrm>
          <a:prstGeom prst="rect">
            <a:avLst/>
          </a:prstGeom>
          <a:solidFill>
            <a:schemeClr val="accent6">
              <a:lumMod val="50000"/>
            </a:schemeClr>
          </a:solidFill>
          <a:ln w="28575">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Rectangle 1"/>
          <p:cNvSpPr/>
          <p:nvPr/>
        </p:nvSpPr>
        <p:spPr>
          <a:xfrm>
            <a:off x="1443038" y="533400"/>
            <a:ext cx="7391400" cy="3694113"/>
          </a:xfrm>
          <a:prstGeom prst="rect">
            <a:avLst/>
          </a:prstGeom>
        </p:spPr>
        <p:txBody>
          <a:bodyPr>
            <a:spAutoFit/>
          </a:bodyPr>
          <a:lstStyle/>
          <a:p>
            <a:pPr algn="just" rtl="1" eaLnBrk="1" fontAlgn="auto" hangingPunct="1">
              <a:spcBef>
                <a:spcPts val="0"/>
              </a:spcBef>
              <a:spcAft>
                <a:spcPts val="0"/>
              </a:spcAft>
              <a:defRPr/>
            </a:pPr>
            <a:r>
              <a:rPr lang="fa-IR" b="1" u="sng" dirty="0">
                <a:solidFill>
                  <a:schemeClr val="accent6">
                    <a:lumMod val="75000"/>
                  </a:schemeClr>
                </a:solidFill>
                <a:latin typeface="+mn-lt"/>
                <a:cs typeface="B Nazanin" pitchFamily="2" charset="-78"/>
              </a:rPr>
              <a:t>تصویر ذهنی</a:t>
            </a:r>
          </a:p>
          <a:p>
            <a:pPr algn="just" rtl="1" eaLnBrk="1" fontAlgn="auto" hangingPunct="1">
              <a:spcBef>
                <a:spcPts val="0"/>
              </a:spcBef>
              <a:spcAft>
                <a:spcPts val="0"/>
              </a:spcAft>
              <a:defRPr/>
            </a:pPr>
            <a:r>
              <a:rPr lang="fa-IR" dirty="0">
                <a:latin typeface="+mn-lt"/>
                <a:cs typeface="B Nazanin" pitchFamily="2" charset="-78"/>
              </a:rPr>
              <a:t>تصویر ذهنی در رخ دادن فعالیتها بسیار مؤثر است و کار </a:t>
            </a:r>
            <a:r>
              <a:rPr lang="fa-IR" dirty="0">
                <a:solidFill>
                  <a:srgbClr val="FF0000"/>
                </a:solidFill>
                <a:latin typeface="+mn-lt"/>
                <a:cs typeface="B Nazanin" pitchFamily="2" charset="-78"/>
              </a:rPr>
              <a:t>بسترسازی برای ایجاد زندگی و جریان زندگی </a:t>
            </a:r>
            <a:r>
              <a:rPr lang="fa-IR" dirty="0">
                <a:latin typeface="+mn-lt"/>
                <a:cs typeface="B Nazanin" pitchFamily="2" charset="-78"/>
              </a:rPr>
              <a:t>را انجام می­دهد. سه عنصر ایجاد تصویر ذهنی شامل موارد زیر است:</a:t>
            </a:r>
            <a:endParaRPr lang="en-US" dirty="0">
              <a:latin typeface="+mn-lt"/>
              <a:cs typeface="B Nazanin" pitchFamily="2" charset="-78"/>
            </a:endParaRPr>
          </a:p>
          <a:p>
            <a:pPr algn="just" rtl="1" eaLnBrk="1" fontAlgn="auto" hangingPunct="1">
              <a:spcBef>
                <a:spcPts val="0"/>
              </a:spcBef>
              <a:spcAft>
                <a:spcPts val="0"/>
              </a:spcAft>
              <a:defRPr/>
            </a:pPr>
            <a:r>
              <a:rPr lang="ar-SA" dirty="0">
                <a:solidFill>
                  <a:srgbClr val="FF0000"/>
                </a:solidFill>
                <a:latin typeface="+mn-lt"/>
                <a:cs typeface="B Nazanin" pitchFamily="2" charset="-78"/>
              </a:rPr>
              <a:t>تعلق خاطر</a:t>
            </a:r>
            <a:r>
              <a:rPr lang="fa-IR" dirty="0">
                <a:solidFill>
                  <a:srgbClr val="FF0000"/>
                </a:solidFill>
                <a:latin typeface="+mn-lt"/>
                <a:cs typeface="B Nazanin" pitchFamily="2" charset="-78"/>
              </a:rPr>
              <a:t>:</a:t>
            </a:r>
            <a:r>
              <a:rPr lang="ar-SA" dirty="0">
                <a:latin typeface="+mn-lt"/>
                <a:cs typeface="B Nazanin" pitchFamily="2" charset="-78"/>
              </a:rPr>
              <a:t> در طول زمان بعضی فضاهای شهری به شکلی افراد را دلبسته خود کرده­اند و عده­ای را با مسائل و حتی به بهره­برداری و مشارکت فعال در اداره امور خود وادار ساخته­اند. این ا اصطلاحاً « تعلق خاطر » می­گویند.</a:t>
            </a:r>
            <a:endParaRPr lang="fa-IR" dirty="0">
              <a:solidFill>
                <a:srgbClr val="FF0000"/>
              </a:solidFill>
              <a:latin typeface="+mn-lt"/>
              <a:cs typeface="B Nazanin" pitchFamily="2" charset="-78"/>
            </a:endParaRPr>
          </a:p>
          <a:p>
            <a:pPr algn="just" rtl="1" eaLnBrk="1" fontAlgn="auto" hangingPunct="1">
              <a:spcBef>
                <a:spcPts val="0"/>
              </a:spcBef>
              <a:spcAft>
                <a:spcPts val="0"/>
              </a:spcAft>
              <a:defRPr/>
            </a:pPr>
            <a:r>
              <a:rPr lang="ar-SA" dirty="0">
                <a:solidFill>
                  <a:srgbClr val="FF0000"/>
                </a:solidFill>
                <a:latin typeface="+mn-lt"/>
                <a:cs typeface="B Nazanin" pitchFamily="2" charset="-78"/>
              </a:rPr>
              <a:t>پذیرا بودن </a:t>
            </a:r>
            <a:r>
              <a:rPr lang="fa-IR" dirty="0">
                <a:solidFill>
                  <a:srgbClr val="FF0000"/>
                </a:solidFill>
                <a:latin typeface="+mn-lt"/>
                <a:cs typeface="B Nazanin" pitchFamily="2" charset="-78"/>
              </a:rPr>
              <a:t>:</a:t>
            </a:r>
            <a:r>
              <a:rPr lang="ar-SA" dirty="0">
                <a:solidFill>
                  <a:srgbClr val="FF0000"/>
                </a:solidFill>
                <a:latin typeface="+mn-lt"/>
                <a:cs typeface="B Nazanin" pitchFamily="2" charset="-78"/>
              </a:rPr>
              <a:t> </a:t>
            </a:r>
            <a:r>
              <a:rPr lang="ar-SA" dirty="0">
                <a:latin typeface="+mn-lt"/>
                <a:cs typeface="B Nazanin" pitchFamily="2" charset="-78"/>
              </a:rPr>
              <a:t>. این فضاها باید مورد احترام بوده و حفاظت شوند. البته در این تعلق خاطر باید سهم غریبه­ها نیز رعایت شود. در این صورت است که فضای شهری موفق برای خود، مردم و بازدیدکنندگان کسب احترام و اعتبار می­کنند. این را اصطلاحاً «پذیرا بودن» می­گویند. </a:t>
            </a:r>
            <a:endParaRPr lang="fa-IR" dirty="0">
              <a:solidFill>
                <a:srgbClr val="FF0000"/>
              </a:solidFill>
              <a:latin typeface="+mn-lt"/>
              <a:cs typeface="B Nazanin" pitchFamily="2" charset="-78"/>
            </a:endParaRPr>
          </a:p>
          <a:p>
            <a:pPr algn="just" rtl="1" eaLnBrk="1" fontAlgn="auto" hangingPunct="1">
              <a:spcBef>
                <a:spcPts val="0"/>
              </a:spcBef>
              <a:spcAft>
                <a:spcPts val="0"/>
              </a:spcAft>
              <a:defRPr/>
            </a:pPr>
            <a:r>
              <a:rPr lang="ar-SA" dirty="0">
                <a:solidFill>
                  <a:srgbClr val="FF0000"/>
                </a:solidFill>
                <a:latin typeface="+mn-lt"/>
                <a:cs typeface="B Nazanin" pitchFamily="2" charset="-78"/>
              </a:rPr>
              <a:t>آگاه­سازی </a:t>
            </a:r>
            <a:r>
              <a:rPr lang="fa-IR" dirty="0">
                <a:solidFill>
                  <a:srgbClr val="FF0000"/>
                </a:solidFill>
                <a:latin typeface="+mn-lt"/>
                <a:cs typeface="B Nazanin" pitchFamily="2" charset="-78"/>
              </a:rPr>
              <a:t>:</a:t>
            </a:r>
            <a:r>
              <a:rPr lang="ar-SA" dirty="0">
                <a:latin typeface="+mn-lt"/>
                <a:cs typeface="B Nazanin" pitchFamily="2" charset="-78"/>
              </a:rPr>
              <a:t> شاخص جاذب بودن بسیاری از فضاهای شهری شبکه ارتباطی غیررسمی و اطلاع­رسانی در خصوص آنچه که در فضا می­گذرد از طزیق پوسترها و ویترین مغازه­ها و یا به صورت شفاهی انجام می­پذیرد.این خصوصیت «آگاه­سازی» نامیده می­شود.</a:t>
            </a:r>
            <a:r>
              <a:rPr lang="en-US" dirty="0">
                <a:latin typeface="+mn-lt"/>
                <a:cs typeface="B Nazanin" pitchFamily="2" charset="-78"/>
              </a:rPr>
              <a:t> .(Montgomery, 1998:95-113</a:t>
            </a:r>
            <a:endParaRPr lang="fa-IR" dirty="0">
              <a:latin typeface="+mn-lt"/>
              <a:cs typeface="B Nazanin" pitchFamily="2" charset="-78"/>
            </a:endParaRPr>
          </a:p>
          <a:p>
            <a:pPr algn="just" rtl="1" eaLnBrk="1" fontAlgn="auto" hangingPunct="1">
              <a:spcBef>
                <a:spcPts val="0"/>
              </a:spcBef>
              <a:spcAft>
                <a:spcPts val="0"/>
              </a:spcAft>
              <a:defRPr/>
            </a:pPr>
            <a:endParaRPr lang="fa-IR" dirty="0">
              <a:solidFill>
                <a:srgbClr val="FF0000"/>
              </a:solidFill>
              <a:latin typeface="+mn-lt"/>
              <a:cs typeface="B Nazanin" pitchFamily="2" charset="-78"/>
            </a:endParaRPr>
          </a:p>
        </p:txBody>
      </p:sp>
      <p:sp>
        <p:nvSpPr>
          <p:cNvPr id="21515" name="TextBox 12"/>
          <p:cNvSpPr txBox="1">
            <a:spLocks noChangeArrowheads="1"/>
          </p:cNvSpPr>
          <p:nvPr/>
        </p:nvSpPr>
        <p:spPr bwMode="auto">
          <a:xfrm>
            <a:off x="3400425" y="104775"/>
            <a:ext cx="7010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Wingdings" panose="05000000000000000000" pitchFamily="2" charset="2"/>
              <a:buChar char="§"/>
              <a:defRPr sz="2000">
                <a:solidFill>
                  <a:schemeClr val="tx2"/>
                </a:solidFill>
                <a:latin typeface="Calibri" panose="020F0502020204030204" pitchFamily="34" charset="0"/>
              </a:defRPr>
            </a:lvl1pPr>
            <a:lvl2pPr marL="742950" indent="-285750">
              <a:spcBef>
                <a:spcPct val="20000"/>
              </a:spcBef>
              <a:spcAft>
                <a:spcPts val="600"/>
              </a:spcAft>
              <a:buClr>
                <a:srgbClr val="7F7F7F"/>
              </a:buClr>
              <a:buFont typeface="Wingdings" panose="05000000000000000000" pitchFamily="2" charset="2"/>
              <a:buChar char="§"/>
              <a:defRPr sz="1600">
                <a:solidFill>
                  <a:schemeClr val="tx2"/>
                </a:solidFill>
                <a:latin typeface="Calibri" panose="020F0502020204030204" pitchFamily="34" charset="0"/>
              </a:defRPr>
            </a:lvl2pPr>
            <a:lvl3pPr marL="1143000" indent="-228600">
              <a:spcBef>
                <a:spcPct val="20000"/>
              </a:spcBef>
              <a:spcAft>
                <a:spcPts val="600"/>
              </a:spcAft>
              <a:buFont typeface="Wingdings" panose="05000000000000000000" pitchFamily="2" charset="2"/>
              <a:defRPr sz="1400">
                <a:solidFill>
                  <a:schemeClr val="tx2"/>
                </a:solidFill>
                <a:latin typeface="Calibri" panose="020F0502020204030204" pitchFamily="34" charset="0"/>
              </a:defRPr>
            </a:lvl3pPr>
            <a:lvl4pPr marL="16002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4pPr>
            <a:lvl5pPr marL="2057400" indent="-228600">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5pPr>
            <a:lvl6pPr marL="25146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6pPr>
            <a:lvl7pPr marL="29718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7pPr>
            <a:lvl8pPr marL="34290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8pPr>
            <a:lvl9pPr marL="3886200" indent="-228600" algn="l" rtl="0" fontAlgn="base">
              <a:spcBef>
                <a:spcPct val="20000"/>
              </a:spcBef>
              <a:spcAft>
                <a:spcPts val="600"/>
              </a:spcAft>
              <a:buClr>
                <a:srgbClr val="7F7F7F"/>
              </a:buClr>
              <a:buFont typeface="Wingdings" panose="05000000000000000000" pitchFamily="2" charset="2"/>
              <a:defRPr sz="1400">
                <a:solidFill>
                  <a:schemeClr val="tx2"/>
                </a:solidFill>
                <a:latin typeface="Calibri" panose="020F0502020204030204" pitchFamily="34" charset="0"/>
              </a:defRPr>
            </a:lvl9pPr>
          </a:lstStyle>
          <a:p>
            <a:pPr algn="ctr" rtl="1" eaLnBrk="1" hangingPunct="1">
              <a:spcBef>
                <a:spcPct val="0"/>
              </a:spcBef>
              <a:spcAft>
                <a:spcPct val="0"/>
              </a:spcAft>
              <a:buFontTx/>
              <a:buNone/>
            </a:pPr>
            <a:r>
              <a:rPr lang="fa-IR" altLang="fa-IR" b="1" u="sng">
                <a:solidFill>
                  <a:schemeClr val="bg1"/>
                </a:solidFill>
                <a:cs typeface="B Nazanin" panose="00000400000000000000" pitchFamily="2" charset="-78"/>
              </a:rPr>
              <a:t>معیارهای سرزندگی شهری چیست؟</a:t>
            </a:r>
            <a:endParaRPr lang="en-US" altLang="fa-IR" b="1" u="sng">
              <a:solidFill>
                <a:schemeClr val="bg1"/>
              </a:solidFill>
              <a:cs typeface="B Nazanin" panose="00000400000000000000" pitchFamily="2" charset="-78"/>
            </a:endParaRPr>
          </a:p>
        </p:txBody>
      </p:sp>
      <p:pic>
        <p:nvPicPr>
          <p:cNvPr id="13" name="Picture 12" descr="E:\pic\Europe\6.Paris\14 (13).JPG"/>
          <p:cNvPicPr/>
          <p:nvPr/>
        </p:nvPicPr>
        <p:blipFill>
          <a:blip r:embed="rId6" cstate="print"/>
          <a:srcRect/>
          <a:stretch>
            <a:fillRect/>
          </a:stretch>
        </p:blipFill>
        <p:spPr bwMode="auto">
          <a:xfrm>
            <a:off x="1789113" y="3962400"/>
            <a:ext cx="3240087" cy="256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descr="E:\pic\Europe\6.Paris\12 (21).JPG"/>
          <p:cNvPicPr/>
          <p:nvPr/>
        </p:nvPicPr>
        <p:blipFill>
          <a:blip r:embed="rId7" cstate="print"/>
          <a:srcRect/>
          <a:stretch>
            <a:fillRect/>
          </a:stretch>
        </p:blipFill>
        <p:spPr bwMode="auto">
          <a:xfrm>
            <a:off x="5121275" y="3962400"/>
            <a:ext cx="3260725" cy="2565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تاثیر مدیریت شهری بر خلق فضای سرزنده">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acro">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cro">
      <a:fillStyleLst>
        <a:solidFill>
          <a:schemeClr val="phClr"/>
        </a:solidFill>
        <a:gradFill rotWithShape="1">
          <a:gsLst>
            <a:gs pos="0">
              <a:schemeClr val="phClr">
                <a:tint val="65000"/>
                <a:satMod val="300000"/>
              </a:schemeClr>
            </a:gs>
            <a:gs pos="100000">
              <a:schemeClr val="phClr">
                <a:tint val="80000"/>
                <a:satMod val="150000"/>
              </a:schemeClr>
            </a:gs>
          </a:gsLst>
          <a:lin ang="5400000" scaled="0"/>
        </a:gradFill>
        <a:gradFill rotWithShape="1">
          <a:gsLst>
            <a:gs pos="0">
              <a:schemeClr val="phClr">
                <a:shade val="90000"/>
                <a:satMod val="300000"/>
              </a:schemeClr>
            </a:gs>
            <a:gs pos="100000">
              <a:schemeClr val="phClr">
                <a:satMod val="150000"/>
              </a:schemeClr>
            </a:gs>
          </a:gsLst>
          <a:path path="circle">
            <a:fillToRect l="50000" t="100000" r="100000" b="50000"/>
          </a:path>
        </a:gradFill>
      </a:fillStyleLst>
      <a:lnStyleLst>
        <a:ln w="9525" cap="flat" cmpd="sng" algn="ctr">
          <a:solidFill>
            <a:schemeClr val="phClr"/>
          </a:solidFill>
          <a:prstDash val="solid"/>
        </a:ln>
        <a:ln w="13970" cap="flat" cmpd="sng" algn="ctr">
          <a:solidFill>
            <a:schemeClr val="phClr"/>
          </a:solidFill>
          <a:prstDash val="solid"/>
        </a:ln>
        <a:ln w="22225" cap="flat" cmpd="sng" algn="ctr">
          <a:solidFill>
            <a:schemeClr val="phClr"/>
          </a:solidFill>
          <a:prstDash val="solid"/>
        </a:ln>
      </a:lnStyleLst>
      <a:effectStyleLst>
        <a:effectStyle>
          <a:effectLst>
            <a:outerShdw blurRad="50800" dist="25400" dir="5400000" rotWithShape="0">
              <a:srgbClr val="000000">
                <a:alpha val="70000"/>
              </a:srgbClr>
            </a:outerShdw>
          </a:effectLst>
        </a:effectStyle>
        <a:effectStyle>
          <a:effectLst>
            <a:outerShdw blurRad="25400" dist="25400" dir="5400000" rotWithShape="0">
              <a:srgbClr val="000000">
                <a:alpha val="70000"/>
              </a:srgbClr>
            </a:outerShdw>
          </a:effectLst>
          <a:scene3d>
            <a:camera prst="orthographicFront">
              <a:rot lat="0" lon="0" rev="0"/>
            </a:camera>
            <a:lightRig rig="threePt" dir="tl"/>
          </a:scene3d>
          <a:sp3d contourW="15875" prstMaterial="softmetal">
            <a:bevelT w="25400" h="19050" prst="angle"/>
            <a:contourClr>
              <a:schemeClr val="phClr">
                <a:shade val="30000"/>
              </a:schemeClr>
            </a:contourClr>
          </a:sp3d>
        </a:effectStyle>
        <a:effectStyle>
          <a:effectLst>
            <a:outerShdw blurRad="25400" dist="25400" dir="5400000" rotWithShape="0">
              <a:srgbClr val="000000">
                <a:alpha val="40000"/>
              </a:srgbClr>
            </a:outerShdw>
          </a:effectLst>
          <a:scene3d>
            <a:camera prst="orthographicFront">
              <a:rot lat="0" lon="0" rev="0"/>
            </a:camera>
            <a:lightRig rig="threePt" dir="tl"/>
          </a:scene3d>
          <a:sp3d contourW="19050" prstMaterial="metal">
            <a:bevelT w="63500" h="31750" prst="angle"/>
            <a:contourClr>
              <a:schemeClr val="phClr">
                <a:shade val="25000"/>
                <a:satMod val="130000"/>
              </a:schemeClr>
            </a:contourClr>
          </a:sp3d>
        </a:effectStyle>
      </a:effectStyleLst>
      <a:bgFillStyleLst>
        <a:solidFill>
          <a:schemeClr val="phClr"/>
        </a:solidFill>
        <a:gradFill rotWithShape="1">
          <a:gsLst>
            <a:gs pos="0">
              <a:schemeClr val="phClr">
                <a:tint val="67000"/>
                <a:shade val="93000"/>
                <a:satMod val="110000"/>
                <a:lumMod val="90000"/>
              </a:schemeClr>
            </a:gs>
            <a:gs pos="76000">
              <a:schemeClr val="phClr">
                <a:tint val="85000"/>
                <a:shade val="75000"/>
                <a:satMod val="120000"/>
              </a:schemeClr>
            </a:gs>
            <a:gs pos="100000">
              <a:schemeClr val="phClr">
                <a:tint val="86000"/>
                <a:shade val="50000"/>
                <a:satMod val="130000"/>
              </a:schemeClr>
            </a:gs>
          </a:gsLst>
          <a:lin ang="5400000" scaled="0"/>
        </a:gradFill>
        <a:gradFill rotWithShape="1">
          <a:gsLst>
            <a:gs pos="0">
              <a:schemeClr val="phClr">
                <a:tint val="96000"/>
                <a:shade val="35000"/>
                <a:satMod val="146000"/>
                <a:lumMod val="101000"/>
              </a:schemeClr>
            </a:gs>
            <a:gs pos="26000">
              <a:schemeClr val="phClr">
                <a:tint val="96000"/>
                <a:shade val="96000"/>
                <a:satMod val="190000"/>
              </a:schemeClr>
            </a:gs>
            <a:gs pos="100000">
              <a:schemeClr val="phClr">
                <a:tint val="60000"/>
                <a:shade val="90000"/>
                <a:satMod val="220000"/>
                <a:lumMod val="110000"/>
              </a:schemeClr>
            </a:gs>
          </a:gsLst>
          <a:lin ang="5400000" scaled="0"/>
        </a:gradFill>
      </a:bgFillStyleLst>
    </a:fmtScheme>
  </a:themeElements>
  <a:objectDefaults/>
  <a:extraClrSchemeLst/>
</a:theme>
</file>

<file path=ppt/theme/themeOverride1.xml><?xml version="1.0" encoding="utf-8"?>
<a:themeOverride xmlns:a="http://schemas.openxmlformats.org/drawingml/2006/main">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themeOverride>
</file>

<file path=docProps/app.xml><?xml version="1.0" encoding="utf-8"?>
<Properties xmlns="http://schemas.openxmlformats.org/officeDocument/2006/extended-properties" xmlns:vt="http://schemas.openxmlformats.org/officeDocument/2006/docPropsVTypes">
  <Template/>
  <TotalTime>532</TotalTime>
  <Words>2657</Words>
  <Application>Microsoft Office PowerPoint</Application>
  <PresentationFormat>On-screen Show (4:3)</PresentationFormat>
  <Paragraphs>158</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Calibri</vt:lpstr>
      <vt:lpstr>Arial</vt:lpstr>
      <vt:lpstr>Wingdings</vt:lpstr>
      <vt:lpstr>Blackadder ITC</vt:lpstr>
      <vt:lpstr>B Homa</vt:lpstr>
      <vt:lpstr>B Nazanin</vt:lpstr>
      <vt:lpstr>تاثیر مدیریت شهری بر خلق فضای سرزنده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Mina</dc:creator>
  <cp:lastModifiedBy>Mohammad</cp:lastModifiedBy>
  <cp:revision>27</cp:revision>
  <dcterms:created xsi:type="dcterms:W3CDTF">2012-01-09T07:41:19Z</dcterms:created>
  <dcterms:modified xsi:type="dcterms:W3CDTF">2020-12-02T23:15:12Z</dcterms:modified>
</cp:coreProperties>
</file>